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68" r:id="rId4"/>
    <p:sldId id="262" r:id="rId5"/>
    <p:sldId id="271" r:id="rId7"/>
    <p:sldId id="272" r:id="rId8"/>
    <p:sldId id="273" r:id="rId9"/>
    <p:sldId id="275" r:id="rId10"/>
    <p:sldId id="274" r:id="rId11"/>
    <p:sldId id="276" r:id="rId12"/>
    <p:sldId id="281" r:id="rId13"/>
    <p:sldId id="279" r:id="rId14"/>
    <p:sldId id="282" r:id="rId15"/>
    <p:sldId id="283" r:id="rId16"/>
    <p:sldId id="284" r:id="rId17"/>
    <p:sldId id="285" r:id="rId18"/>
    <p:sldId id="286" r:id="rId19"/>
    <p:sldId id="287" r:id="rId20"/>
    <p:sldId id="289" r:id="rId21"/>
    <p:sldId id="290" r:id="rId22"/>
    <p:sldId id="291" r:id="rId23"/>
    <p:sldId id="292" r:id="rId24"/>
    <p:sldId id="296" r:id="rId25"/>
    <p:sldId id="297" r:id="rId26"/>
    <p:sldId id="299" r:id="rId27"/>
    <p:sldId id="294" r:id="rId28"/>
    <p:sldId id="300" r:id="rId29"/>
    <p:sldId id="339" r:id="rId30"/>
    <p:sldId id="331" r:id="rId31"/>
    <p:sldId id="304" r:id="rId32"/>
    <p:sldId id="305" r:id="rId33"/>
    <p:sldId id="306" r:id="rId34"/>
    <p:sldId id="333" r:id="rId35"/>
    <p:sldId id="307" r:id="rId36"/>
    <p:sldId id="308" r:id="rId37"/>
    <p:sldId id="309" r:id="rId38"/>
    <p:sldId id="311" r:id="rId39"/>
    <p:sldId id="312" r:id="rId40"/>
    <p:sldId id="314" r:id="rId41"/>
    <p:sldId id="315" r:id="rId42"/>
    <p:sldId id="316" r:id="rId43"/>
    <p:sldId id="317" r:id="rId44"/>
    <p:sldId id="318" r:id="rId45"/>
    <p:sldId id="320" r:id="rId46"/>
    <p:sldId id="325" r:id="rId47"/>
    <p:sldId id="321" r:id="rId48"/>
    <p:sldId id="322" r:id="rId49"/>
    <p:sldId id="327" r:id="rId50"/>
    <p:sldId id="335" r:id="rId51"/>
    <p:sldId id="337" r:id="rId52"/>
    <p:sldId id="328" r:id="rId53"/>
    <p:sldId id="329" r:id="rId54"/>
    <p:sldId id="330" r:id="rId55"/>
    <p:sldId id="334" r:id="rId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82585" autoAdjust="0"/>
  </p:normalViewPr>
  <p:slideViewPr>
    <p:cSldViewPr>
      <p:cViewPr varScale="1">
        <p:scale>
          <a:sx n="72" d="100"/>
          <a:sy n="72" d="100"/>
        </p:scale>
        <p:origin x="1147" y="67"/>
      </p:cViewPr>
      <p:guideLst>
        <p:guide orient="horz" pos="213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7C379E-A22F-4B48-8D68-15D9A9E4EC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10F56B-5648-4BA7-BD33-F755D0D562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9" Type="http://schemas.openxmlformats.org/officeDocument/2006/relationships/hyperlink" Target="http://baike.baidu.com/view/4092397.htm" TargetMode="External"/><Relationship Id="rId8" Type="http://schemas.openxmlformats.org/officeDocument/2006/relationships/hyperlink" Target="http://baike.baidu.com/subview/329004/329004.htm" TargetMode="External"/><Relationship Id="rId7" Type="http://schemas.openxmlformats.org/officeDocument/2006/relationships/hyperlink" Target="http://baike.baidu.com/view/2422.htm" TargetMode="External"/><Relationship Id="rId6" Type="http://schemas.openxmlformats.org/officeDocument/2006/relationships/hyperlink" Target="http://baike.baidu.com/subview/1937/5817096.htm" TargetMode="External"/><Relationship Id="rId5" Type="http://schemas.openxmlformats.org/officeDocument/2006/relationships/hyperlink" Target="http://baike.baidu.com/subview/3243/13542212.htm" TargetMode="External"/><Relationship Id="rId4" Type="http://schemas.openxmlformats.org/officeDocument/2006/relationships/hyperlink" Target="http://baike.baidu.com/view/185360.htm" TargetMode="External"/><Relationship Id="rId3" Type="http://schemas.openxmlformats.org/officeDocument/2006/relationships/hyperlink" Target="http://baike.baidu.com/view/209616.htm" TargetMode="External"/><Relationship Id="rId2" Type="http://schemas.openxmlformats.org/officeDocument/2006/relationships/notesMaster" Target="../notesMasters/notesMaster1.xml"/><Relationship Id="rId13" Type="http://schemas.openxmlformats.org/officeDocument/2006/relationships/hyperlink" Target="http://baike.baidu.com/subview/1151618/1151618.htm" TargetMode="External"/><Relationship Id="rId12" Type="http://schemas.openxmlformats.org/officeDocument/2006/relationships/hyperlink" Target="http://baike.baidu.com/subview/2422/2422.htm" TargetMode="External"/><Relationship Id="rId11" Type="http://schemas.openxmlformats.org/officeDocument/2006/relationships/hyperlink" Target="http://baike.baidu.com/subview/177948/177948.htm" TargetMode="External"/><Relationship Id="rId10" Type="http://schemas.openxmlformats.org/officeDocument/2006/relationships/hyperlink" Target="http://baike.baidu.com/subview/1247436/1247436.htm" TargetMode="Externa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view/16372.htm"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楷体_GB2312" pitchFamily="49" charset="-122"/>
              </a:rPr>
              <a:t>大规模集成电路发展，基于微处理器的</a:t>
            </a:r>
            <a:r>
              <a:rPr lang="en-US" altLang="zh-CN" sz="1200" dirty="0" smtClean="0">
                <a:latin typeface="楷体_GB2312" pitchFamily="49" charset="-122"/>
              </a:rPr>
              <a:t>PC</a:t>
            </a:r>
            <a:r>
              <a:rPr lang="zh-CN" altLang="en-US" sz="1200" dirty="0" smtClean="0">
                <a:latin typeface="楷体_GB2312" pitchFamily="49" charset="-122"/>
              </a:rPr>
              <a:t>时代到来</a:t>
            </a:r>
            <a:endParaRPr lang="en-US" altLang="zh-CN" sz="1200" dirty="0" smtClean="0">
              <a:latin typeface="楷体_GB2312" pitchFamily="49" charset="-122"/>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加里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基尔代尔，电脑软件开发真正的先驱人物。最早创造了</a:t>
            </a:r>
            <a:r>
              <a:rPr lang="zh-CN" altLang="en-US" sz="1200" b="0" i="0" u="none" strike="noStrike" kern="1200" dirty="0" smtClean="0">
                <a:solidFill>
                  <a:schemeClr val="tx1"/>
                </a:solidFill>
                <a:effectLst/>
                <a:latin typeface="+mn-lt"/>
                <a:ea typeface="+mn-ea"/>
                <a:cs typeface="+mn-cs"/>
                <a:hlinkClick r:id="rId3"/>
              </a:rPr>
              <a:t>磁盘操作系统</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盘、</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盘和</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盘（</a:t>
            </a:r>
            <a:r>
              <a:rPr lang="en-US" altLang="zh-CN" sz="1200" b="0" i="0" kern="1200" dirty="0" smtClean="0">
                <a:solidFill>
                  <a:schemeClr val="tx1"/>
                </a:solidFill>
                <a:effectLst/>
                <a:latin typeface="+mn-lt"/>
                <a:ea typeface="+mn-ea"/>
                <a:cs typeface="+mn-cs"/>
              </a:rPr>
              <a:t>CD-ROM</a:t>
            </a:r>
            <a:r>
              <a:rPr lang="zh-CN" altLang="en-US" sz="1200" b="0" i="0" kern="1200" dirty="0" smtClean="0">
                <a:solidFill>
                  <a:schemeClr val="tx1"/>
                </a:solidFill>
                <a:effectLst/>
                <a:latin typeface="+mn-lt"/>
                <a:ea typeface="+mn-ea"/>
                <a:cs typeface="+mn-cs"/>
              </a:rPr>
              <a:t>）最早编写了驱动程序，加里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基尔代尔也是</a:t>
            </a:r>
            <a:r>
              <a:rPr lang="zh-CN" altLang="en-US" sz="1200" b="0" i="0" u="none" strike="noStrike" kern="1200" dirty="0" smtClean="0">
                <a:solidFill>
                  <a:schemeClr val="tx1"/>
                </a:solidFill>
                <a:effectLst/>
                <a:latin typeface="+mn-lt"/>
                <a:ea typeface="+mn-ea"/>
                <a:cs typeface="+mn-cs"/>
                <a:hlinkClick r:id="rId4"/>
              </a:rPr>
              <a:t>图形用户界面</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GUI</a:t>
            </a:r>
            <a:r>
              <a:rPr lang="zh-CN" altLang="en-US" sz="1200" b="0" i="0" kern="1200" dirty="0" smtClean="0">
                <a:solidFill>
                  <a:schemeClr val="tx1"/>
                </a:solidFill>
                <a:effectLst/>
                <a:latin typeface="+mn-lt"/>
                <a:ea typeface="+mn-ea"/>
                <a:cs typeface="+mn-cs"/>
              </a:rPr>
              <a:t>）的先驱之一，开发了“</a:t>
            </a:r>
            <a:r>
              <a:rPr lang="en-US" altLang="zh-CN" sz="1200" b="0" i="0" kern="1200" dirty="0" err="1" smtClean="0">
                <a:solidFill>
                  <a:schemeClr val="tx1"/>
                </a:solidFill>
                <a:effectLst/>
                <a:latin typeface="+mn-lt"/>
                <a:ea typeface="+mn-ea"/>
                <a:cs typeface="+mn-cs"/>
              </a:rPr>
              <a:t>DrLogo</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计算机语言。在</a:t>
            </a:r>
            <a:r>
              <a:rPr lang="en-US" altLang="zh-CN" sz="1200" b="0" i="0" kern="1200" dirty="0" smtClean="0">
                <a:solidFill>
                  <a:schemeClr val="tx1"/>
                </a:solidFill>
                <a:effectLst/>
                <a:latin typeface="+mn-lt"/>
                <a:ea typeface="+mn-ea"/>
                <a:cs typeface="+mn-cs"/>
              </a:rPr>
              <a:t>1974</a:t>
            </a:r>
            <a:r>
              <a:rPr lang="zh-CN" altLang="en-US" sz="1200" b="0" i="0" kern="1200" dirty="0" smtClean="0">
                <a:solidFill>
                  <a:schemeClr val="tx1"/>
                </a:solidFill>
                <a:effectLst/>
                <a:latin typeface="+mn-lt"/>
                <a:ea typeface="+mn-ea"/>
                <a:cs typeface="+mn-cs"/>
              </a:rPr>
              <a:t>年，帮助创建了</a:t>
            </a:r>
            <a:r>
              <a:rPr lang="zh-CN" altLang="en-US" sz="1200" b="0" i="0" u="none" strike="noStrike" kern="1200" dirty="0" smtClean="0">
                <a:solidFill>
                  <a:schemeClr val="tx1"/>
                </a:solidFill>
                <a:effectLst/>
                <a:latin typeface="+mn-lt"/>
                <a:ea typeface="+mn-ea"/>
                <a:cs typeface="+mn-cs"/>
                <a:hlinkClick r:id="rId5"/>
              </a:rPr>
              <a:t>硅谷</a:t>
            </a:r>
            <a:r>
              <a:rPr lang="zh-CN" altLang="en-US" sz="1200" b="0" i="0" kern="1200" dirty="0" smtClean="0">
                <a:solidFill>
                  <a:schemeClr val="tx1"/>
                </a:solidFill>
                <a:effectLst/>
                <a:latin typeface="+mn-lt"/>
                <a:ea typeface="+mn-ea"/>
                <a:cs typeface="+mn-cs"/>
              </a:rPr>
              <a:t>最富盛名的“家酿俱乐部”（</a:t>
            </a:r>
            <a:r>
              <a:rPr lang="en-US" altLang="zh-CN" sz="1200" b="0" i="0" kern="1200" dirty="0" err="1" smtClean="0">
                <a:solidFill>
                  <a:schemeClr val="tx1"/>
                </a:solidFill>
                <a:effectLst/>
                <a:latin typeface="+mn-lt"/>
                <a:ea typeface="+mn-ea"/>
                <a:cs typeface="+mn-cs"/>
              </a:rPr>
              <a:t>HomeBrewClub</a:t>
            </a:r>
            <a:r>
              <a:rPr lang="zh-CN" altLang="en-US" sz="1200" b="0" i="0" kern="1200" dirty="0" smtClean="0">
                <a:solidFill>
                  <a:schemeClr val="tx1"/>
                </a:solidFill>
                <a:effectLst/>
                <a:latin typeface="+mn-lt"/>
                <a:ea typeface="+mn-ea"/>
                <a:cs typeface="+mn-cs"/>
              </a:rPr>
              <a:t>），成为计算机业余爱好者交流的天堂，加里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基尔代尔还为微机首创了世界上第一个实用的软件</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QDOS</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的前身，也是第一个广泛使用的操作系统。在</a:t>
            </a:r>
            <a:r>
              <a:rPr lang="en-US" altLang="zh-CN" sz="1200" b="0" i="0" kern="1200" dirty="0" smtClean="0">
                <a:solidFill>
                  <a:schemeClr val="tx1"/>
                </a:solidFill>
                <a:effectLst/>
                <a:latin typeface="+mn-lt"/>
                <a:ea typeface="+mn-ea"/>
                <a:cs typeface="+mn-cs"/>
              </a:rPr>
              <a:t>1980</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6"/>
              </a:rPr>
              <a:t>IBM</a:t>
            </a:r>
            <a:r>
              <a:rPr lang="zh-CN" altLang="en-US" sz="1200" b="0" i="0" kern="1200" dirty="0" smtClean="0">
                <a:solidFill>
                  <a:schemeClr val="tx1"/>
                </a:solidFill>
                <a:effectLst/>
                <a:latin typeface="+mn-lt"/>
                <a:ea typeface="+mn-ea"/>
                <a:cs typeface="+mn-cs"/>
              </a:rPr>
              <a:t>希望进入</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市场，它询问</a:t>
            </a:r>
            <a:r>
              <a:rPr lang="en-US" altLang="zh-CN" sz="1200" b="0" i="0" u="none" strike="noStrike" kern="1200" dirty="0" smtClean="0">
                <a:solidFill>
                  <a:schemeClr val="tx1"/>
                </a:solidFill>
                <a:effectLst/>
                <a:latin typeface="+mn-lt"/>
                <a:ea typeface="+mn-ea"/>
                <a:cs typeface="+mn-cs"/>
                <a:hlinkClick r:id="rId7"/>
              </a:rPr>
              <a:t>Microsoft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Bill Gates</a:t>
            </a:r>
            <a:r>
              <a:rPr lang="zh-CN" altLang="en-US" sz="1200" b="0" i="0" kern="1200" dirty="0" smtClean="0">
                <a:solidFill>
                  <a:schemeClr val="tx1"/>
                </a:solidFill>
                <a:effectLst/>
                <a:latin typeface="+mn-lt"/>
                <a:ea typeface="+mn-ea"/>
                <a:cs typeface="+mn-cs"/>
              </a:rPr>
              <a:t>，希望这家当时还十分小的公司能够为它提供一个操作系统，在此之前</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已经为</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提供了</a:t>
            </a:r>
            <a:r>
              <a:rPr lang="en-US" altLang="zh-CN" sz="1200" b="0" i="0" u="none" strike="noStrike" kern="1200" dirty="0" smtClean="0">
                <a:solidFill>
                  <a:schemeClr val="tx1"/>
                </a:solidFill>
                <a:effectLst/>
                <a:latin typeface="+mn-lt"/>
                <a:ea typeface="+mn-ea"/>
                <a:cs typeface="+mn-cs"/>
                <a:hlinkClick r:id="rId8"/>
              </a:rPr>
              <a:t>BASIC</a:t>
            </a:r>
            <a:r>
              <a:rPr lang="zh-CN" altLang="en-US" sz="1200" b="0" i="0" u="none" strike="noStrike" kern="1200" dirty="0" smtClean="0">
                <a:solidFill>
                  <a:schemeClr val="tx1"/>
                </a:solidFill>
                <a:effectLst/>
                <a:latin typeface="+mn-lt"/>
                <a:ea typeface="+mn-ea"/>
                <a:cs typeface="+mn-cs"/>
                <a:hlinkClick r:id="rId8"/>
              </a:rPr>
              <a:t>语言</a:t>
            </a:r>
            <a:r>
              <a:rPr lang="zh-CN" altLang="en-US" sz="1200" b="0" i="0" kern="1200" dirty="0" smtClean="0">
                <a:solidFill>
                  <a:schemeClr val="tx1"/>
                </a:solidFill>
                <a:effectLst/>
                <a:latin typeface="+mn-lt"/>
                <a:ea typeface="+mn-ea"/>
                <a:cs typeface="+mn-cs"/>
              </a:rPr>
              <a:t>的产品。</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最后找到了一种称为</a:t>
            </a:r>
            <a:r>
              <a:rPr lang="en-US" altLang="zh-CN" sz="1200" b="0" i="0" u="none" strike="noStrike" kern="1200" dirty="0" smtClean="0">
                <a:solidFill>
                  <a:schemeClr val="tx1"/>
                </a:solidFill>
                <a:effectLst/>
                <a:latin typeface="+mn-lt"/>
                <a:ea typeface="+mn-ea"/>
                <a:cs typeface="+mn-cs"/>
                <a:hlinkClick r:id="rId9"/>
              </a:rPr>
              <a:t>86-DOS</a:t>
            </a:r>
            <a:r>
              <a:rPr lang="zh-CN" altLang="en-US" sz="1200" b="0" i="0" kern="1200" dirty="0" smtClean="0">
                <a:solidFill>
                  <a:schemeClr val="tx1"/>
                </a:solidFill>
                <a:effectLst/>
                <a:latin typeface="+mn-lt"/>
                <a:ea typeface="+mn-ea"/>
                <a:cs typeface="+mn-cs"/>
              </a:rPr>
              <a:t>的操作系统，它是一家名为</a:t>
            </a:r>
            <a:r>
              <a:rPr lang="en-US" altLang="zh-CN" sz="1200" b="0" i="0" kern="1200" dirty="0" smtClean="0">
                <a:solidFill>
                  <a:schemeClr val="tx1"/>
                </a:solidFill>
                <a:effectLst/>
                <a:latin typeface="+mn-lt"/>
                <a:ea typeface="+mn-ea"/>
                <a:cs typeface="+mn-cs"/>
              </a:rPr>
              <a:t>Seattle Computer Products</a:t>
            </a:r>
            <a:r>
              <a:rPr lang="zh-CN" altLang="en-US" sz="1200" b="0" i="0" kern="1200" dirty="0" smtClean="0">
                <a:solidFill>
                  <a:schemeClr val="tx1"/>
                </a:solidFill>
                <a:effectLst/>
                <a:latin typeface="+mn-lt"/>
                <a:ea typeface="+mn-ea"/>
                <a:cs typeface="+mn-cs"/>
              </a:rPr>
              <a:t>公司的产品。</a:t>
            </a:r>
            <a:r>
              <a:rPr lang="en-US" altLang="zh-CN" sz="1200" b="0" i="0" kern="1200" dirty="0" smtClean="0">
                <a:solidFill>
                  <a:schemeClr val="tx1"/>
                </a:solidFill>
                <a:effectLst/>
                <a:latin typeface="+mn-lt"/>
                <a:ea typeface="+mn-ea"/>
                <a:cs typeface="+mn-cs"/>
              </a:rPr>
              <a:t>86-DOS</a:t>
            </a:r>
            <a:r>
              <a:rPr lang="zh-CN" altLang="en-US" sz="1200" b="0" i="0" kern="1200" dirty="0" smtClean="0">
                <a:solidFill>
                  <a:schemeClr val="tx1"/>
                </a:solidFill>
                <a:effectLst/>
                <a:latin typeface="+mn-lt"/>
                <a:ea typeface="+mn-ea"/>
                <a:cs typeface="+mn-cs"/>
              </a:rPr>
              <a:t>也就是</a:t>
            </a:r>
            <a:r>
              <a:rPr lang="en-US" altLang="zh-CN" sz="1200" b="0" i="0" kern="1200" dirty="0" smtClean="0">
                <a:solidFill>
                  <a:schemeClr val="tx1"/>
                </a:solidFill>
                <a:effectLst/>
                <a:latin typeface="+mn-lt"/>
                <a:ea typeface="+mn-ea"/>
                <a:cs typeface="+mn-cs"/>
              </a:rPr>
              <a:t>QDOS</a:t>
            </a:r>
            <a:r>
              <a:rPr lang="zh-CN" altLang="en-US" sz="1200" b="0" i="0" kern="1200" dirty="0" smtClean="0">
                <a:solidFill>
                  <a:schemeClr val="tx1"/>
                </a:solidFill>
                <a:effectLst/>
                <a:latin typeface="+mn-lt"/>
                <a:ea typeface="+mn-ea"/>
                <a:cs typeface="+mn-cs"/>
              </a:rPr>
              <a:t>，它由</a:t>
            </a:r>
            <a:r>
              <a:rPr lang="en-US" altLang="zh-CN" sz="1200" b="0" i="0" kern="1200" dirty="0" smtClean="0">
                <a:solidFill>
                  <a:schemeClr val="tx1"/>
                </a:solidFill>
                <a:effectLst/>
                <a:latin typeface="+mn-lt"/>
                <a:ea typeface="+mn-ea"/>
                <a:cs typeface="+mn-cs"/>
              </a:rPr>
              <a:t>Tim Paterson</a:t>
            </a:r>
            <a:r>
              <a:rPr lang="zh-CN" altLang="en-US" sz="1200" b="0" i="0" kern="1200" dirty="0" smtClean="0">
                <a:solidFill>
                  <a:schemeClr val="tx1"/>
                </a:solidFill>
                <a:effectLst/>
                <a:latin typeface="+mn-lt"/>
                <a:ea typeface="+mn-ea"/>
                <a:cs typeface="+mn-cs"/>
              </a:rPr>
              <a:t>用</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周时间写成，它是基于当时十分流行的</a:t>
            </a:r>
            <a:r>
              <a:rPr lang="en-US" altLang="zh-CN" sz="1200" b="0" i="0" u="none" strike="noStrike" kern="1200" dirty="0" smtClean="0">
                <a:solidFill>
                  <a:schemeClr val="tx1"/>
                </a:solidFill>
                <a:effectLst/>
                <a:latin typeface="+mn-lt"/>
                <a:ea typeface="+mn-ea"/>
                <a:cs typeface="+mn-cs"/>
                <a:hlinkClick r:id="rId10"/>
              </a:rPr>
              <a:t>CP/M</a:t>
            </a:r>
            <a:r>
              <a:rPr lang="zh-CN" altLang="en-US" sz="1200" b="0" i="0" kern="1200" dirty="0" smtClean="0">
                <a:solidFill>
                  <a:schemeClr val="tx1"/>
                </a:solidFill>
                <a:effectLst/>
                <a:latin typeface="+mn-lt"/>
                <a:ea typeface="+mn-ea"/>
                <a:cs typeface="+mn-cs"/>
              </a:rPr>
              <a:t>的思想编写的，它使用</a:t>
            </a:r>
            <a:r>
              <a:rPr lang="en-US" altLang="zh-CN" sz="1200" b="0" i="0" kern="1200" dirty="0" smtClean="0">
                <a:solidFill>
                  <a:schemeClr val="tx1"/>
                </a:solidFill>
                <a:effectLst/>
                <a:latin typeface="+mn-lt"/>
                <a:ea typeface="+mn-ea"/>
                <a:cs typeface="+mn-cs"/>
              </a:rPr>
              <a:t>8086</a:t>
            </a:r>
            <a:r>
              <a:rPr lang="zh-CN" altLang="en-US" sz="1200" b="0" i="0" kern="1200" dirty="0" smtClean="0">
                <a:solidFill>
                  <a:schemeClr val="tx1"/>
                </a:solidFill>
                <a:effectLst/>
                <a:latin typeface="+mn-lt"/>
                <a:ea typeface="+mn-ea"/>
                <a:cs typeface="+mn-cs"/>
              </a:rPr>
              <a:t>芯片，代码约为</a:t>
            </a:r>
            <a:r>
              <a:rPr lang="en-US" altLang="zh-CN" sz="1200" b="0" i="0" kern="1200" dirty="0" smtClean="0">
                <a:solidFill>
                  <a:schemeClr val="tx1"/>
                </a:solidFill>
                <a:effectLst/>
                <a:latin typeface="+mn-lt"/>
                <a:ea typeface="+mn-ea"/>
                <a:cs typeface="+mn-cs"/>
              </a:rPr>
              <a:t>4000</a:t>
            </a:r>
            <a:r>
              <a:rPr lang="zh-CN" altLang="en-US" sz="1200" b="0" i="0" kern="1200" dirty="0" smtClean="0">
                <a:solidFill>
                  <a:schemeClr val="tx1"/>
                </a:solidFill>
                <a:effectLst/>
                <a:latin typeface="+mn-lt"/>
                <a:ea typeface="+mn-ea"/>
                <a:cs typeface="+mn-cs"/>
              </a:rPr>
              <a:t>行汇编。</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万美元买得这个操作系统，修改它并把新的操作系统称为</a:t>
            </a:r>
            <a:r>
              <a:rPr lang="en-US" altLang="zh-CN" sz="1200" b="0" i="0" kern="1200" dirty="0" smtClean="0">
                <a:solidFill>
                  <a:schemeClr val="tx1"/>
                </a:solidFill>
                <a:effectLst/>
                <a:latin typeface="+mn-lt"/>
                <a:ea typeface="+mn-ea"/>
                <a:cs typeface="+mn-cs"/>
              </a:rPr>
              <a:t>MS-DOS</a:t>
            </a:r>
            <a:r>
              <a:rPr lang="zh-CN" altLang="en-US" sz="1200" b="0" i="0" kern="1200" dirty="0" smtClean="0">
                <a:solidFill>
                  <a:schemeClr val="tx1"/>
                </a:solidFill>
                <a:effectLst/>
                <a:latin typeface="+mn-lt"/>
                <a:ea typeface="+mn-ea"/>
                <a:cs typeface="+mn-cs"/>
              </a:rPr>
              <a:t>，然后把这个东西交给了</a:t>
            </a:r>
            <a:r>
              <a:rPr lang="en-US" altLang="zh-CN" sz="1200" b="0" i="0" u="none" strike="noStrike" kern="1200" dirty="0" smtClean="0">
                <a:solidFill>
                  <a:schemeClr val="tx1"/>
                </a:solidFill>
                <a:effectLst/>
                <a:latin typeface="+mn-lt"/>
                <a:ea typeface="+mn-ea"/>
                <a:cs typeface="+mn-cs"/>
                <a:hlinkClick r:id="rId6"/>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经过测试发现了</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余个错误，经过修改后，</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发行了自己的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，称为</a:t>
            </a:r>
            <a:r>
              <a:rPr lang="en-US" altLang="zh-CN" sz="1200" b="0" i="0" u="none" strike="noStrike" kern="1200" dirty="0" smtClean="0">
                <a:solidFill>
                  <a:schemeClr val="tx1"/>
                </a:solidFill>
                <a:effectLst/>
                <a:latin typeface="+mn-lt"/>
                <a:ea typeface="+mn-ea"/>
                <a:cs typeface="+mn-cs"/>
                <a:hlinkClick r:id="rId11"/>
              </a:rPr>
              <a:t>PC-DOS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Bill Gates</a:t>
            </a:r>
            <a:r>
              <a:rPr lang="zh-CN" altLang="en-US" sz="1200" b="0" i="0" kern="1200" dirty="0" smtClean="0">
                <a:solidFill>
                  <a:schemeClr val="tx1"/>
                </a:solidFill>
                <a:effectLst/>
                <a:latin typeface="+mn-lt"/>
                <a:ea typeface="+mn-ea"/>
                <a:cs typeface="+mn-cs"/>
              </a:rPr>
              <a:t>看到</a:t>
            </a:r>
            <a:r>
              <a:rPr lang="en-US" altLang="zh-CN" sz="1200" b="0" i="0" kern="1200" dirty="0" smtClean="0">
                <a:solidFill>
                  <a:schemeClr val="tx1"/>
                </a:solidFill>
                <a:effectLst/>
                <a:latin typeface="+mn-lt"/>
                <a:ea typeface="+mn-ea"/>
                <a:cs typeface="+mn-cs"/>
              </a:rPr>
              <a:t>MS-DOS</a:t>
            </a:r>
            <a:r>
              <a:rPr lang="zh-CN" altLang="en-US" sz="1200" b="0" i="0" kern="1200" dirty="0" smtClean="0">
                <a:solidFill>
                  <a:schemeClr val="tx1"/>
                </a:solidFill>
                <a:effectLst/>
                <a:latin typeface="+mn-lt"/>
                <a:ea typeface="+mn-ea"/>
                <a:cs typeface="+mn-cs"/>
              </a:rPr>
              <a:t>潜在的力量，说服</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允许</a:t>
            </a:r>
            <a:r>
              <a:rPr lang="en-US" altLang="zh-CN" sz="1200" b="0" i="0" u="none" strike="noStrike" kern="1200" dirty="0" smtClean="0">
                <a:solidFill>
                  <a:schemeClr val="tx1"/>
                </a:solidFill>
                <a:effectLst/>
                <a:latin typeface="+mn-lt"/>
                <a:ea typeface="+mn-ea"/>
                <a:cs typeface="+mn-cs"/>
                <a:hlinkClick r:id="rId12"/>
              </a:rPr>
              <a:t>Microsoft</a:t>
            </a:r>
            <a:r>
              <a:rPr lang="zh-CN" altLang="en-US" sz="1200" b="0" i="0" kern="1200" dirty="0" smtClean="0">
                <a:solidFill>
                  <a:schemeClr val="tx1"/>
                </a:solidFill>
                <a:effectLst/>
                <a:latin typeface="+mn-lt"/>
                <a:ea typeface="+mn-ea"/>
                <a:cs typeface="+mn-cs"/>
              </a:rPr>
              <a:t>自己发行它。</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最早的</a:t>
            </a:r>
            <a:r>
              <a:rPr lang="en-US" altLang="zh-CN" sz="1200" b="0" i="0" kern="1200" dirty="0" smtClean="0">
                <a:solidFill>
                  <a:schemeClr val="tx1"/>
                </a:solidFill>
                <a:effectLst/>
                <a:latin typeface="+mn-lt"/>
                <a:ea typeface="+mn-ea"/>
                <a:cs typeface="+mn-cs"/>
              </a:rPr>
              <a:t>IBM PC</a:t>
            </a:r>
            <a:r>
              <a:rPr lang="zh-CN" altLang="en-US" sz="1200" b="0" i="0" kern="1200" dirty="0" smtClean="0">
                <a:solidFill>
                  <a:schemeClr val="tx1"/>
                </a:solidFill>
                <a:effectLst/>
                <a:latin typeface="+mn-lt"/>
                <a:ea typeface="+mn-ea"/>
                <a:cs typeface="+mn-cs"/>
              </a:rPr>
              <a:t>实际上提供三种操作系统的选择：</a:t>
            </a:r>
            <a:r>
              <a:rPr lang="en-US" altLang="zh-CN" sz="1200" b="0" i="0" kern="1200" dirty="0" smtClean="0">
                <a:solidFill>
                  <a:schemeClr val="tx1"/>
                </a:solidFill>
                <a:effectLst/>
                <a:latin typeface="+mn-lt"/>
                <a:ea typeface="+mn-ea"/>
                <a:cs typeface="+mn-cs"/>
              </a:rPr>
              <a:t>PC-DOS</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10"/>
              </a:rPr>
              <a:t>CP/M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86</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UCSD p-System</a:t>
            </a:r>
            <a:r>
              <a:rPr lang="zh-CN" altLang="en-US" sz="1200" b="0" i="0" kern="1200" dirty="0" smtClean="0">
                <a:solidFill>
                  <a:schemeClr val="tx1"/>
                </a:solidFill>
                <a:effectLst/>
                <a:latin typeface="+mn-lt"/>
                <a:ea typeface="+mn-ea"/>
                <a:cs typeface="+mn-cs"/>
              </a:rPr>
              <a:t>，后者是一个基于</a:t>
            </a:r>
            <a:r>
              <a:rPr lang="en-US" altLang="zh-CN" sz="1200" b="0" i="0" kern="1200" dirty="0" smtClean="0">
                <a:solidFill>
                  <a:schemeClr val="tx1"/>
                </a:solidFill>
                <a:effectLst/>
                <a:latin typeface="+mn-lt"/>
                <a:ea typeface="+mn-ea"/>
                <a:cs typeface="+mn-cs"/>
              </a:rPr>
              <a:t>PASCAL</a:t>
            </a:r>
            <a:r>
              <a:rPr lang="zh-CN" altLang="en-US" sz="1200" b="0" i="0" kern="1200" dirty="0" smtClean="0">
                <a:solidFill>
                  <a:schemeClr val="tx1"/>
                </a:solidFill>
                <a:effectLst/>
                <a:latin typeface="+mn-lt"/>
                <a:ea typeface="+mn-ea"/>
                <a:cs typeface="+mn-cs"/>
              </a:rPr>
              <a:t>的系统。</a:t>
            </a:r>
            <a:r>
              <a:rPr lang="en-US" altLang="zh-CN" sz="1200" b="0" i="0" kern="1200" dirty="0" smtClean="0">
                <a:solidFill>
                  <a:schemeClr val="tx1"/>
                </a:solidFill>
                <a:effectLst/>
                <a:latin typeface="+mn-lt"/>
                <a:ea typeface="+mn-ea"/>
                <a:cs typeface="+mn-cs"/>
              </a:rPr>
              <a:t>PC-DOS</a:t>
            </a:r>
            <a:r>
              <a:rPr lang="zh-CN" altLang="en-US" sz="1200" b="0" i="0" kern="1200" dirty="0" smtClean="0">
                <a:solidFill>
                  <a:schemeClr val="tx1"/>
                </a:solidFill>
                <a:effectLst/>
                <a:latin typeface="+mn-lt"/>
                <a:ea typeface="+mn-ea"/>
                <a:cs typeface="+mn-cs"/>
              </a:rPr>
              <a:t>以其价格的优势最终取得胜利。</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进军</a:t>
            </a:r>
            <a:r>
              <a:rPr lang="en-US" altLang="zh-CN" sz="1200" b="0" i="0" u="none" strike="noStrike" kern="1200" dirty="0" smtClean="0">
                <a:solidFill>
                  <a:schemeClr val="tx1"/>
                </a:solidFill>
                <a:effectLst/>
                <a:latin typeface="+mn-lt"/>
                <a:ea typeface="+mn-ea"/>
                <a:cs typeface="+mn-cs"/>
                <a:hlinkClick r:id="rId13"/>
              </a:rPr>
              <a:t>PC</a:t>
            </a:r>
            <a:r>
              <a:rPr lang="zh-CN" altLang="en-US" sz="1200" b="0" i="0" u="none" strike="noStrike" kern="1200" dirty="0" smtClean="0">
                <a:solidFill>
                  <a:schemeClr val="tx1"/>
                </a:solidFill>
                <a:effectLst/>
                <a:latin typeface="+mn-lt"/>
                <a:ea typeface="+mn-ea"/>
                <a:cs typeface="+mn-cs"/>
                <a:hlinkClick r:id="rId13"/>
              </a:rPr>
              <a:t>机</a:t>
            </a:r>
            <a:r>
              <a:rPr lang="zh-CN" altLang="en-US" sz="1200" b="0" i="0" kern="1200" dirty="0" smtClean="0">
                <a:solidFill>
                  <a:schemeClr val="tx1"/>
                </a:solidFill>
                <a:effectLst/>
                <a:latin typeface="+mn-lt"/>
                <a:ea typeface="+mn-ea"/>
                <a:cs typeface="+mn-cs"/>
              </a:rPr>
              <a:t>市场十分成功，一年半内，</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就引入了新的机器</a:t>
            </a:r>
            <a:r>
              <a:rPr lang="en-US" altLang="zh-CN" sz="1200" b="0" i="0" kern="1200" dirty="0" smtClean="0">
                <a:solidFill>
                  <a:schemeClr val="tx1"/>
                </a:solidFill>
                <a:effectLst/>
                <a:latin typeface="+mn-lt"/>
                <a:ea typeface="+mn-ea"/>
                <a:cs typeface="+mn-cs"/>
              </a:rPr>
              <a:t>PC-XT</a:t>
            </a:r>
            <a:r>
              <a:rPr lang="zh-CN" altLang="en-US" sz="1200" b="0" i="0" kern="1200" dirty="0" smtClean="0">
                <a:solidFill>
                  <a:schemeClr val="tx1"/>
                </a:solidFill>
                <a:effectLst/>
                <a:latin typeface="+mn-lt"/>
                <a:ea typeface="+mn-ea"/>
                <a:cs typeface="+mn-cs"/>
              </a:rPr>
              <a:t>，其中也包括了新版的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声称自己可以开发多任务的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，便从未实现过。但</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的确实现了多任务的操作系统，不过不是</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，而是</a:t>
            </a:r>
            <a:r>
              <a:rPr lang="en-US" altLang="zh-CN" sz="1200" b="0" i="0" kern="1200" dirty="0" smtClean="0">
                <a:solidFill>
                  <a:schemeClr val="tx1"/>
                </a:solidFill>
                <a:effectLst/>
                <a:latin typeface="+mn-lt"/>
                <a:ea typeface="+mn-ea"/>
                <a:cs typeface="+mn-cs"/>
              </a:rPr>
              <a:t>Windows</a:t>
            </a:r>
            <a:r>
              <a:rPr lang="zh-CN" altLang="en-US"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1990</a:t>
            </a:r>
            <a:r>
              <a:rPr lang="zh-CN" altLang="en-US" dirty="0" smtClean="0"/>
              <a:t>年秋天，</a:t>
            </a:r>
            <a:r>
              <a:rPr lang="en-US" altLang="zh-CN" dirty="0" smtClean="0"/>
              <a:t>Linus Torvalds</a:t>
            </a:r>
            <a:r>
              <a:rPr lang="zh-CN" altLang="en-US" dirty="0" smtClean="0"/>
              <a:t>在芬兰赫尔辛基大学学习操作系统课程，因为上机需要排队等待，</a:t>
            </a:r>
            <a:r>
              <a:rPr lang="en-US" altLang="zh-CN" dirty="0" smtClean="0"/>
              <a:t>Linus</a:t>
            </a:r>
            <a:r>
              <a:rPr lang="zh-CN" altLang="en-US" dirty="0" smtClean="0"/>
              <a:t>买了台</a:t>
            </a:r>
            <a:r>
              <a:rPr lang="en-US" altLang="zh-CN" dirty="0" smtClean="0"/>
              <a:t>PC</a:t>
            </a:r>
            <a:r>
              <a:rPr lang="zh-CN" altLang="en-US" dirty="0" smtClean="0"/>
              <a:t>机，开发了第一个程序，程序包括两个进程，向屏幕上写字母，然后用定时器来切换进程</a:t>
            </a:r>
            <a:endParaRPr lang="zh-CN" altLang="en-US" dirty="0" smtClean="0"/>
          </a:p>
          <a:p>
            <a:r>
              <a:rPr lang="en-US" altLang="zh-CN" dirty="0" smtClean="0"/>
              <a:t>Linus</a:t>
            </a:r>
            <a:r>
              <a:rPr lang="zh-CN" altLang="en-US" dirty="0" smtClean="0"/>
              <a:t>需要终端仿真程序来存取</a:t>
            </a:r>
            <a:r>
              <a:rPr lang="en-US" altLang="zh-CN" dirty="0" err="1" smtClean="0"/>
              <a:t>Minix</a:t>
            </a:r>
            <a:r>
              <a:rPr lang="en-US" altLang="zh-CN" baseline="0" dirty="0" smtClean="0"/>
              <a:t> </a:t>
            </a:r>
            <a:r>
              <a:rPr lang="en-US" altLang="zh-CN" dirty="0" smtClean="0"/>
              <a:t>Usenet</a:t>
            </a:r>
            <a:r>
              <a:rPr lang="zh-CN" altLang="en-US" dirty="0" smtClean="0"/>
              <a:t>新闻组的内容，于是他写了从调制解调器上接发信息的程序以及显示器、键盘和调制解调器的驱动程序</a:t>
            </a:r>
            <a:endParaRPr lang="zh-CN" altLang="en-US" dirty="0" smtClean="0"/>
          </a:p>
          <a:p>
            <a:r>
              <a:rPr lang="zh-CN" altLang="en-US" dirty="0" smtClean="0"/>
              <a:t>然后写了磁盘驱动程序，文件系统，一旦有了进程切换、文件系统和设备驱动程序，当然就拥有了一个操作系统原型，或者至少是它的一个内核</a:t>
            </a:r>
            <a:endParaRPr lang="zh-CN" altLang="en-US" dirty="0" smtClean="0"/>
          </a:p>
          <a:p>
            <a:r>
              <a:rPr lang="en-US" altLang="zh-CN" dirty="0" smtClean="0"/>
              <a:t>Linux</a:t>
            </a:r>
            <a:r>
              <a:rPr lang="zh-CN" altLang="en-US" dirty="0" smtClean="0"/>
              <a:t>就以这样极其古怪但也极其自然式问世</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Tux [</a:t>
            </a:r>
            <a:r>
              <a:rPr lang="en-US" altLang="zh-CN" sz="1200" kern="1200" dirty="0" err="1" smtClean="0">
                <a:solidFill>
                  <a:schemeClr val="tx1"/>
                </a:solidFill>
                <a:effectLst/>
                <a:latin typeface="+mn-lt"/>
                <a:ea typeface="+mn-ea"/>
                <a:cs typeface="+mn-cs"/>
              </a:rPr>
              <a:t>tʌks</a:t>
            </a:r>
            <a:r>
              <a:rPr lang="en-US" altLang="zh-CN" sz="1200" kern="1200" dirty="0" smtClean="0">
                <a:solidFill>
                  <a:schemeClr val="tx1"/>
                </a:solidFill>
                <a:effectLst/>
                <a:latin typeface="+mn-lt"/>
                <a:ea typeface="+mn-ea"/>
                <a:cs typeface="+mn-cs"/>
              </a:rPr>
              <a:t>]</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摩尔定律：</a:t>
            </a:r>
            <a:endParaRPr lang="en-US" altLang="zh-CN" dirty="0" smtClean="0"/>
          </a:p>
          <a:p>
            <a:r>
              <a:rPr lang="en-US" altLang="zh-CN" dirty="0" smtClean="0"/>
              <a:t>       </a:t>
            </a:r>
            <a:r>
              <a:rPr lang="zh-CN" altLang="en-US" dirty="0" smtClean="0"/>
              <a:t>摩尔定律是由英特尔（</a:t>
            </a:r>
            <a:r>
              <a:rPr lang="en-US" altLang="zh-CN" dirty="0" smtClean="0"/>
              <a:t>Intel</a:t>
            </a:r>
            <a:r>
              <a:rPr lang="zh-CN" altLang="en-US" dirty="0" smtClean="0"/>
              <a:t>）创始人之一戈登</a:t>
            </a:r>
            <a:r>
              <a:rPr lang="en-US" altLang="zh-CN" dirty="0" smtClean="0"/>
              <a:t>·</a:t>
            </a:r>
            <a:r>
              <a:rPr lang="zh-CN" altLang="en-US" dirty="0" smtClean="0"/>
              <a:t>摩尔（</a:t>
            </a:r>
            <a:r>
              <a:rPr lang="en-US" altLang="zh-CN" dirty="0" smtClean="0"/>
              <a:t>Gordon Moore</a:t>
            </a:r>
            <a:r>
              <a:rPr lang="zh-CN" altLang="en-US" dirty="0" smtClean="0"/>
              <a:t>）</a:t>
            </a:r>
            <a:r>
              <a:rPr lang="en-US" altLang="zh-CN" dirty="0" smtClean="0"/>
              <a:t>1965</a:t>
            </a:r>
            <a:r>
              <a:rPr lang="zh-CN" altLang="en-US" dirty="0" smtClean="0"/>
              <a:t>年提出来的。其内容为：当价格不变时，集成电路上可容纳的元器件的数目，约每隔</a:t>
            </a:r>
            <a:r>
              <a:rPr lang="en-US" altLang="zh-CN" dirty="0" smtClean="0"/>
              <a:t>18-24</a:t>
            </a:r>
            <a:r>
              <a:rPr lang="zh-CN" altLang="en-US" dirty="0" smtClean="0"/>
              <a:t>个月便会增加一倍，性能也将提升一倍。换言之，每一美元所能买到的电脑性能，将每隔</a:t>
            </a:r>
            <a:r>
              <a:rPr lang="en-US" altLang="zh-CN" dirty="0" smtClean="0"/>
              <a:t>18-24</a:t>
            </a:r>
            <a:r>
              <a:rPr lang="zh-CN" altLang="en-US" dirty="0" smtClean="0"/>
              <a:t>个月翻一倍以上。这一定律揭示了信息技术进步的速度。</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安迪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比尔定理 （</a:t>
            </a:r>
            <a:r>
              <a:rPr lang="en-US" altLang="zh-CN" sz="1200" b="0" i="0" kern="1200" dirty="0" smtClean="0">
                <a:solidFill>
                  <a:schemeClr val="tx1"/>
                </a:solidFill>
                <a:effectLst/>
                <a:latin typeface="+mn-lt"/>
                <a:ea typeface="+mn-ea"/>
                <a:cs typeface="+mn-cs"/>
              </a:rPr>
              <a:t>Andy and Bill’s Law</a:t>
            </a:r>
            <a:r>
              <a:rPr lang="zh-CN" altLang="en-US" sz="1200" b="0" i="0" kern="1200" dirty="0" smtClean="0">
                <a:solidFill>
                  <a:schemeClr val="tx1"/>
                </a:solidFill>
                <a:effectLst/>
                <a:latin typeface="+mn-lt"/>
                <a:ea typeface="+mn-ea"/>
                <a:cs typeface="+mn-cs"/>
              </a:rPr>
              <a:t>）是对</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产业中软件和硬件升级换代关系的一个概括。</a:t>
            </a:r>
            <a:endParaRPr lang="en-US" altLang="zh-CN" dirty="0" smtClean="0"/>
          </a:p>
          <a:p>
            <a:r>
              <a:rPr lang="en-US" altLang="zh-CN" dirty="0" smtClean="0"/>
              <a:t>            Andy gives, Bill takes away.</a:t>
            </a:r>
            <a:r>
              <a:rPr lang="zh-CN" altLang="en-US" dirty="0" smtClean="0"/>
              <a:t>（安迪提供什么，比尔拿走什么。）” 安迪指英特尔前</a:t>
            </a:r>
            <a:r>
              <a:rPr lang="en-US" altLang="zh-CN" dirty="0" smtClean="0"/>
              <a:t>CEO</a:t>
            </a:r>
            <a:r>
              <a:rPr lang="zh-CN" altLang="en-US" dirty="0" smtClean="0"/>
              <a:t>安迪</a:t>
            </a:r>
            <a:r>
              <a:rPr lang="en-US" altLang="zh-CN" dirty="0" smtClean="0"/>
              <a:t>·</a:t>
            </a:r>
            <a:r>
              <a:rPr lang="zh-CN" altLang="en-US" dirty="0" smtClean="0"/>
              <a:t>格鲁夫，比尔指微软前任</a:t>
            </a:r>
            <a:r>
              <a:rPr lang="en-US" altLang="zh-CN" dirty="0" smtClean="0"/>
              <a:t>CEO</a:t>
            </a:r>
            <a:r>
              <a:rPr lang="zh-CN" altLang="en-US" dirty="0" smtClean="0"/>
              <a:t>比尔</a:t>
            </a:r>
            <a:r>
              <a:rPr lang="en-US" altLang="zh-CN" dirty="0" smtClean="0"/>
              <a:t>·</a:t>
            </a:r>
            <a:r>
              <a:rPr lang="zh-CN" altLang="en-US" dirty="0" smtClean="0"/>
              <a:t>盖茨，这句话的意思是，硬件提高的性能，很快被软件消耗掉了。</a:t>
            </a:r>
            <a:endParaRPr lang="en-US" altLang="zh-CN" dirty="0" smtClean="0"/>
          </a:p>
          <a:p>
            <a:endParaRPr lang="en-US" altLang="zh-CN" dirty="0" smtClean="0"/>
          </a:p>
          <a:p>
            <a:r>
              <a:rPr lang="zh-CN" altLang="en-US" dirty="0" smtClean="0"/>
              <a:t>反摩尔定律</a:t>
            </a:r>
            <a:endParaRPr lang="en-US" altLang="zh-CN" dirty="0" smtClean="0"/>
          </a:p>
          <a:p>
            <a:r>
              <a:rPr lang="en-US" altLang="zh-CN" baseline="0" dirty="0" smtClean="0"/>
              <a:t>       </a:t>
            </a:r>
            <a:r>
              <a:rPr lang="en-US" altLang="zh-CN" dirty="0" smtClean="0"/>
              <a:t>Google</a:t>
            </a:r>
            <a:r>
              <a:rPr lang="zh-CN" altLang="en-US" dirty="0" smtClean="0"/>
              <a:t>的前</a:t>
            </a:r>
            <a:r>
              <a:rPr lang="en-US" altLang="zh-CN" dirty="0" smtClean="0"/>
              <a:t>CEO</a:t>
            </a:r>
            <a:r>
              <a:rPr lang="zh-CN" altLang="en-US" dirty="0" smtClean="0"/>
              <a:t>埃里克</a:t>
            </a:r>
            <a:r>
              <a:rPr lang="en-US" altLang="zh-CN" dirty="0" smtClean="0"/>
              <a:t>·</a:t>
            </a:r>
            <a:r>
              <a:rPr lang="zh-CN" altLang="en-US" dirty="0" smtClean="0"/>
              <a:t>施密特提出的：如果你反过来看摩尔定律，一个</a:t>
            </a:r>
            <a:r>
              <a:rPr lang="en-US" altLang="zh-CN" dirty="0" smtClean="0"/>
              <a:t>IT</a:t>
            </a:r>
            <a:r>
              <a:rPr lang="zh-CN" altLang="en-US" dirty="0" smtClean="0"/>
              <a:t>公司如果今天和</a:t>
            </a:r>
            <a:r>
              <a:rPr lang="en-US" altLang="zh-CN" dirty="0" smtClean="0"/>
              <a:t>18</a:t>
            </a:r>
            <a:r>
              <a:rPr lang="zh-CN" altLang="en-US" dirty="0" smtClean="0"/>
              <a:t>个月前卖掉同样多的、同样的产品，它的营业额就要降一半。</a:t>
            </a:r>
            <a:r>
              <a:rPr lang="en-US" altLang="zh-CN" dirty="0" smtClean="0"/>
              <a:t>IT</a:t>
            </a:r>
            <a:r>
              <a:rPr lang="zh-CN" altLang="en-US" dirty="0" smtClean="0"/>
              <a:t>界把它称为反摩尔定律。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 </a:t>
            </a:r>
            <a:r>
              <a:rPr lang="zh-CN" altLang="en-US" dirty="0" smtClean="0"/>
              <a:t>并发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smtClean="0"/>
              <a:t>    </a:t>
            </a:r>
            <a:r>
              <a:rPr lang="zh-CN" altLang="en-US" dirty="0" smtClean="0"/>
              <a:t>并行性和并发性是既相似又有区别的两个概念，并行性是指两个或多个事件在同一时刻发生；而并发性是指两个或多个事件在同一时间间隔内发生。在多道程序环境下，并发性是指在一段时间内，宏观上有多个程序在同时运行，但在单处理机系统中，每一时刻却仅能有一道程序执行，故微观上这些程序只能是分时地交替执行。倘若在计算机系统中有多个处理机，则这些可以并发执行的程序便可被分配到多个处理机上，实现并</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行执行，即利用每个处理机来处理一个可并发执行的程序，这样，多个程序便可同时执行。 </a:t>
            </a:r>
            <a:endParaRPr lang="zh-CN" altLang="en-US" dirty="0" smtClean="0"/>
          </a:p>
          <a:p>
            <a:endParaRPr lang="en-US" altLang="zh-CN" dirty="0" smtClean="0"/>
          </a:p>
          <a:p>
            <a:endParaRPr lang="en-US" altLang="zh-CN" dirty="0" smtClean="0"/>
          </a:p>
          <a:p>
            <a:pPr algn="just">
              <a:lnSpc>
                <a:spcPct val="170000"/>
              </a:lnSpc>
              <a:spcBef>
                <a:spcPct val="50000"/>
              </a:spcBef>
            </a:pPr>
            <a:r>
              <a:rPr lang="en-US" altLang="zh-CN" dirty="0" smtClean="0"/>
              <a:t>2.</a:t>
            </a:r>
            <a:r>
              <a:rPr lang="zh-CN" altLang="en-US" sz="1400" b="1" dirty="0" smtClean="0"/>
              <a:t>共享</a:t>
            </a:r>
            <a:r>
              <a:rPr lang="en-US" altLang="zh-CN" sz="1400" b="1" dirty="0" smtClean="0"/>
              <a:t>(Sharing)</a:t>
            </a:r>
            <a:r>
              <a:rPr lang="en-US" altLang="zh-CN" dirty="0" smtClean="0"/>
              <a:t></a:t>
            </a:r>
            <a:endParaRPr lang="en-US" altLang="zh-CN" dirty="0" smtClean="0"/>
          </a:p>
          <a:p>
            <a:pPr algn="just">
              <a:lnSpc>
                <a:spcPct val="170000"/>
              </a:lnSpc>
              <a:spcBef>
                <a:spcPct val="50000"/>
              </a:spcBef>
            </a:pPr>
            <a:r>
              <a:rPr lang="en-US" altLang="zh-CN" dirty="0" smtClean="0"/>
              <a:t>        </a:t>
            </a:r>
            <a:r>
              <a:rPr lang="zh-CN" altLang="en-US" dirty="0" smtClean="0"/>
              <a:t>在操作系统环境下，所谓共享是指系统中的资源可供内存中多个并发执行的进程</a:t>
            </a:r>
            <a:r>
              <a:rPr lang="en-US" altLang="zh-CN" dirty="0" smtClean="0"/>
              <a:t>(</a:t>
            </a:r>
            <a:r>
              <a:rPr lang="zh-CN" altLang="en-US" dirty="0" smtClean="0"/>
              <a:t>线程</a:t>
            </a:r>
            <a:r>
              <a:rPr lang="en-US" altLang="zh-CN" dirty="0" smtClean="0"/>
              <a:t>)</a:t>
            </a:r>
            <a:r>
              <a:rPr lang="zh-CN" altLang="en-US" dirty="0" smtClean="0"/>
              <a:t>共同使用。由于资源属性的不同，进程对资源共享的方式也不同，目前主要有以下两种资源共享方式。</a:t>
            </a:r>
            <a:endParaRPr lang="en-US" altLang="zh-CN" dirty="0" smtClean="0"/>
          </a:p>
          <a:p>
            <a:pPr algn="just">
              <a:lnSpc>
                <a:spcPct val="170000"/>
              </a:lnSpc>
              <a:spcBef>
                <a:spcPct val="50000"/>
              </a:spcBef>
            </a:pPr>
            <a:endParaRPr lang="en-US" altLang="zh-CN" dirty="0" smtClean="0"/>
          </a:p>
          <a:p>
            <a:pPr algn="just">
              <a:lnSpc>
                <a:spcPct val="130000"/>
              </a:lnSpc>
              <a:spcBef>
                <a:spcPct val="50000"/>
              </a:spcBef>
            </a:pPr>
            <a:r>
              <a:rPr lang="en-US" altLang="zh-CN" b="1" dirty="0" smtClean="0"/>
              <a:t> 1. </a:t>
            </a:r>
            <a:r>
              <a:rPr lang="zh-CN" altLang="en-US" b="1" dirty="0" smtClean="0"/>
              <a:t>互斥共享方式</a:t>
            </a:r>
            <a:r>
              <a:rPr lang="zh-CN" altLang="en-US" dirty="0" smtClean="0"/>
              <a:t></a:t>
            </a:r>
            <a:endParaRPr lang="zh-CN" altLang="en-US" dirty="0" smtClean="0"/>
          </a:p>
          <a:p>
            <a:pPr algn="just">
              <a:lnSpc>
                <a:spcPct val="130000"/>
              </a:lnSpc>
              <a:spcBef>
                <a:spcPct val="50000"/>
              </a:spcBef>
            </a:pPr>
            <a:r>
              <a:rPr lang="zh-CN" altLang="en-US" dirty="0" smtClean="0"/>
              <a:t>       系统中的某些资源，如打印机、磁带机，虽然它们可以提供给多个进程</a:t>
            </a:r>
            <a:r>
              <a:rPr lang="en-US" altLang="zh-CN" dirty="0" smtClean="0"/>
              <a:t>(</a:t>
            </a:r>
            <a:r>
              <a:rPr lang="zh-CN" altLang="en-US" dirty="0" smtClean="0"/>
              <a:t>线程</a:t>
            </a:r>
            <a:r>
              <a:rPr lang="en-US" altLang="zh-CN" dirty="0" smtClean="0"/>
              <a:t>)</a:t>
            </a:r>
            <a:r>
              <a:rPr lang="zh-CN" altLang="en-US" dirty="0" smtClean="0"/>
              <a:t>使用，但为使所打印或记录的结果不致造成混淆，应规定在一段时间内只允许一个进程</a:t>
            </a:r>
            <a:r>
              <a:rPr lang="en-US" altLang="zh-CN" dirty="0" smtClean="0"/>
              <a:t>(</a:t>
            </a:r>
            <a:r>
              <a:rPr lang="zh-CN" altLang="en-US" dirty="0" smtClean="0"/>
              <a:t>线程</a:t>
            </a:r>
            <a:r>
              <a:rPr lang="en-US" altLang="zh-CN" dirty="0" smtClean="0"/>
              <a:t>)</a:t>
            </a:r>
            <a:r>
              <a:rPr lang="zh-CN" altLang="en-US" dirty="0" smtClean="0"/>
              <a:t>访问该资源。为此，当一个进程</a:t>
            </a:r>
            <a:r>
              <a:rPr lang="en-US" altLang="zh-CN" dirty="0" smtClean="0"/>
              <a:t>A</a:t>
            </a:r>
            <a:r>
              <a:rPr lang="zh-CN" altLang="en-US" dirty="0" smtClean="0"/>
              <a:t>要访问某资源时，必须先提出请求， 如果此时该资源空闲，系统便可将之分配给请求进程</a:t>
            </a:r>
            <a:r>
              <a:rPr lang="en-US" altLang="zh-CN" dirty="0" smtClean="0"/>
              <a:t>A</a:t>
            </a:r>
            <a:r>
              <a:rPr lang="zh-CN" altLang="en-US" dirty="0" smtClean="0"/>
              <a:t>使用， 此后若再有其它进程也要访问该资源时</a:t>
            </a:r>
            <a:r>
              <a:rPr lang="en-US" altLang="zh-CN" dirty="0" smtClean="0"/>
              <a:t>(</a:t>
            </a:r>
            <a:r>
              <a:rPr lang="zh-CN" altLang="en-US" dirty="0" smtClean="0"/>
              <a:t>只要</a:t>
            </a:r>
            <a:r>
              <a:rPr lang="en-US" altLang="zh-CN" dirty="0" smtClean="0"/>
              <a:t>A</a:t>
            </a:r>
            <a:r>
              <a:rPr lang="zh-CN" altLang="en-US" dirty="0" smtClean="0"/>
              <a:t>未用完</a:t>
            </a:r>
            <a:r>
              <a:rPr lang="en-US" altLang="zh-CN" dirty="0" smtClean="0"/>
              <a:t>)</a:t>
            </a:r>
            <a:r>
              <a:rPr lang="zh-CN" altLang="en-US" dirty="0" smtClean="0"/>
              <a:t>则必须等待。 仅当</a:t>
            </a:r>
            <a:r>
              <a:rPr lang="en-US" altLang="zh-CN" dirty="0" smtClean="0"/>
              <a:t>A</a:t>
            </a:r>
            <a:r>
              <a:rPr lang="zh-CN" altLang="en-US" dirty="0" smtClean="0"/>
              <a:t>进程访问完并释放该资源后， 才允许另一进程对该资源进行访问。我们把这种资源共享方式称为互斥式共享，而把在一段时间内只允许一个进程访问的资源称为临界资源或独占资源。 计算机系统中的大多数物理设备，以及某些软件中所用的栈、变量和表格，都属于临界资源，它们要求被互斥地共享。 </a:t>
            </a:r>
            <a:endParaRPr lang="en-US" altLang="zh-CN" dirty="0" smtClean="0"/>
          </a:p>
          <a:p>
            <a:pPr algn="just">
              <a:lnSpc>
                <a:spcPct val="130000"/>
              </a:lnSpc>
              <a:spcBef>
                <a:spcPct val="50000"/>
              </a:spcBef>
            </a:pPr>
            <a:endParaRPr lang="en-US" altLang="zh-CN" dirty="0" smtClean="0"/>
          </a:p>
          <a:p>
            <a:pPr algn="just">
              <a:lnSpc>
                <a:spcPct val="120000"/>
              </a:lnSpc>
              <a:spcBef>
                <a:spcPct val="50000"/>
              </a:spcBef>
            </a:pPr>
            <a:r>
              <a:rPr lang="en-US" altLang="zh-CN" b="1" dirty="0" smtClean="0"/>
              <a:t> 2. </a:t>
            </a:r>
            <a:r>
              <a:rPr lang="zh-CN" altLang="en-US" b="1" dirty="0" smtClean="0"/>
              <a:t>同时访问方式</a:t>
            </a:r>
            <a:r>
              <a:rPr lang="zh-CN" altLang="en-US" dirty="0" smtClean="0"/>
              <a:t></a:t>
            </a:r>
            <a:endParaRPr lang="zh-CN" altLang="en-US" dirty="0" smtClean="0"/>
          </a:p>
          <a:p>
            <a:pPr algn="just">
              <a:lnSpc>
                <a:spcPct val="120000"/>
              </a:lnSpc>
              <a:spcBef>
                <a:spcPct val="50000"/>
              </a:spcBef>
            </a:pPr>
            <a:r>
              <a:rPr lang="zh-CN" altLang="en-US" dirty="0" smtClean="0"/>
              <a:t>        系统中还有另一类资源，允许在一段时间内由多个进程</a:t>
            </a:r>
            <a:r>
              <a:rPr lang="zh-CN" altLang="en-US" dirty="0" smtClean="0">
                <a:latin typeface="Courier New" panose="02070309020205020404"/>
              </a:rPr>
              <a:t>“</a:t>
            </a:r>
            <a:r>
              <a:rPr lang="zh-CN" altLang="en-US" dirty="0" smtClean="0"/>
              <a:t>同时</a:t>
            </a:r>
            <a:r>
              <a:rPr lang="zh-CN" altLang="en-US" dirty="0" smtClean="0">
                <a:latin typeface="Courier New" panose="02070309020205020404"/>
              </a:rPr>
              <a:t>”</a:t>
            </a:r>
            <a:r>
              <a:rPr lang="zh-CN" altLang="en-US" dirty="0" smtClean="0"/>
              <a:t>对它们进行访问。这里所谓的</a:t>
            </a:r>
            <a:r>
              <a:rPr lang="zh-CN" altLang="en-US" dirty="0" smtClean="0">
                <a:latin typeface="Courier New" panose="02070309020205020404"/>
              </a:rPr>
              <a:t>“</a:t>
            </a:r>
            <a:r>
              <a:rPr lang="zh-CN" altLang="en-US" dirty="0" smtClean="0"/>
              <a:t>同时</a:t>
            </a:r>
            <a:r>
              <a:rPr lang="zh-CN" altLang="en-US" dirty="0" smtClean="0">
                <a:latin typeface="Courier New" panose="02070309020205020404"/>
              </a:rPr>
              <a:t>”</a:t>
            </a:r>
            <a:r>
              <a:rPr lang="zh-CN" altLang="en-US" dirty="0" smtClean="0"/>
              <a:t>往往是宏观上的，而在微观上，这些进程可能是交替地对该资源进行访问。典型的可供多个进程</a:t>
            </a:r>
            <a:r>
              <a:rPr lang="zh-CN" altLang="en-US" dirty="0" smtClean="0">
                <a:latin typeface="Courier New" panose="02070309020205020404"/>
              </a:rPr>
              <a:t>“</a:t>
            </a:r>
            <a:r>
              <a:rPr lang="zh-CN" altLang="en-US" dirty="0" smtClean="0"/>
              <a:t>同时</a:t>
            </a:r>
            <a:r>
              <a:rPr lang="zh-CN" altLang="en-US" dirty="0" smtClean="0">
                <a:latin typeface="Courier New" panose="02070309020205020404"/>
              </a:rPr>
              <a:t>”</a:t>
            </a:r>
            <a:r>
              <a:rPr lang="zh-CN" altLang="en-US" dirty="0" smtClean="0"/>
              <a:t>访问的资源是磁盘设备，一些用重入码编写的文件，也可以被</a:t>
            </a:r>
            <a:r>
              <a:rPr lang="zh-CN" altLang="en-US" dirty="0" smtClean="0">
                <a:latin typeface="Courier New" panose="02070309020205020404"/>
              </a:rPr>
              <a:t>“</a:t>
            </a:r>
            <a:r>
              <a:rPr lang="zh-CN" altLang="en-US" dirty="0" smtClean="0"/>
              <a:t>同时</a:t>
            </a:r>
            <a:r>
              <a:rPr lang="zh-CN" altLang="en-US" dirty="0" smtClean="0">
                <a:latin typeface="Courier New" panose="02070309020205020404"/>
              </a:rPr>
              <a:t>”</a:t>
            </a:r>
            <a:r>
              <a:rPr lang="zh-CN" altLang="en-US" dirty="0" smtClean="0"/>
              <a:t>共享，即若干个用户同时访问该文件。</a:t>
            </a:r>
            <a:endParaRPr lang="zh-CN" altLang="en-US" dirty="0" smtClean="0"/>
          </a:p>
          <a:p>
            <a:pPr algn="just">
              <a:lnSpc>
                <a:spcPct val="120000"/>
              </a:lnSpc>
              <a:spcBef>
                <a:spcPct val="50000"/>
              </a:spcBef>
            </a:pPr>
            <a:r>
              <a:rPr lang="zh-CN" altLang="en-US" dirty="0" smtClean="0"/>
              <a:t>       并发和共享是操作系统的两个最基本的特征，它们又是互为存在的条件。一方面，资源共享是以程序</a:t>
            </a:r>
            <a:r>
              <a:rPr lang="en-US" altLang="zh-CN" dirty="0" smtClean="0"/>
              <a:t>(</a:t>
            </a:r>
            <a:r>
              <a:rPr lang="zh-CN" altLang="en-US" dirty="0" smtClean="0"/>
              <a:t>进程</a:t>
            </a:r>
            <a:r>
              <a:rPr lang="en-US" altLang="zh-CN" dirty="0" smtClean="0"/>
              <a:t>)</a:t>
            </a:r>
            <a:r>
              <a:rPr lang="zh-CN" altLang="en-US" dirty="0" smtClean="0"/>
              <a:t>的并发执行为条件的，若系统不允许程序并发执行，自然不存在资源共享问题；另一方面，若系统不能对资源共享实施有效管理， 协调好诸进程对共享资源的访问，也必然影响到程序并发执行的程度，甚至根本无法并发执行。 </a:t>
            </a:r>
            <a:endParaRPr lang="en-US" altLang="zh-CN" dirty="0" smtClean="0"/>
          </a:p>
          <a:p>
            <a:pPr algn="just">
              <a:lnSpc>
                <a:spcPct val="120000"/>
              </a:lnSpc>
              <a:spcBef>
                <a:spcPct val="50000"/>
              </a:spcBef>
            </a:pPr>
            <a:endParaRPr lang="en-US" altLang="zh-CN" dirty="0" smtClean="0"/>
          </a:p>
          <a:p>
            <a:pPr algn="just">
              <a:lnSpc>
                <a:spcPct val="120000"/>
              </a:lnSpc>
              <a:spcBef>
                <a:spcPct val="50000"/>
              </a:spcBef>
            </a:pPr>
            <a:endParaRPr lang="en-US" altLang="zh-CN" dirty="0" smtClean="0"/>
          </a:p>
          <a:p>
            <a:pPr algn="just">
              <a:lnSpc>
                <a:spcPct val="155000"/>
              </a:lnSpc>
              <a:spcBef>
                <a:spcPct val="50000"/>
              </a:spcBef>
            </a:pPr>
            <a:r>
              <a:rPr lang="zh-CN" altLang="en-US" sz="1400" b="1" dirty="0" smtClean="0"/>
              <a:t>虚拟</a:t>
            </a:r>
            <a:r>
              <a:rPr lang="en-US" altLang="zh-CN" sz="1400" b="1" dirty="0" smtClean="0"/>
              <a:t>(Virtual)</a:t>
            </a:r>
            <a:endParaRPr lang="en-US" altLang="zh-CN" sz="1400" b="1" dirty="0" smtClean="0"/>
          </a:p>
          <a:p>
            <a:pPr algn="just">
              <a:lnSpc>
                <a:spcPct val="155000"/>
              </a:lnSpc>
              <a:spcBef>
                <a:spcPct val="50000"/>
              </a:spcBef>
            </a:pPr>
            <a:r>
              <a:rPr lang="en-US" altLang="zh-CN" dirty="0" smtClean="0"/>
              <a:t>       </a:t>
            </a:r>
            <a:r>
              <a:rPr lang="zh-CN" altLang="en-US" dirty="0" smtClean="0"/>
              <a:t>操作系统中的所谓</a:t>
            </a:r>
            <a:r>
              <a:rPr lang="zh-CN" altLang="en-US" dirty="0" smtClean="0">
                <a:latin typeface="Courier New" panose="02070309020205020404"/>
              </a:rPr>
              <a:t>“</a:t>
            </a:r>
            <a:r>
              <a:rPr lang="zh-CN" altLang="en-US" dirty="0" smtClean="0"/>
              <a:t>虚拟</a:t>
            </a:r>
            <a:r>
              <a:rPr lang="zh-CN" altLang="en-US" dirty="0" smtClean="0">
                <a:latin typeface="Courier New" panose="02070309020205020404"/>
              </a:rPr>
              <a:t>”</a:t>
            </a:r>
            <a:r>
              <a:rPr lang="zh-CN" altLang="en-US" dirty="0" smtClean="0"/>
              <a:t>，是指通过某种技术把一个物理实体变为若干个逻辑上的对应物。物理实体</a:t>
            </a:r>
            <a:r>
              <a:rPr lang="en-US" altLang="zh-CN" dirty="0" smtClean="0"/>
              <a:t>(</a:t>
            </a:r>
            <a:r>
              <a:rPr lang="zh-CN" altLang="en-US" dirty="0" smtClean="0"/>
              <a:t>前者</a:t>
            </a:r>
            <a:r>
              <a:rPr lang="en-US" altLang="zh-CN" dirty="0" smtClean="0"/>
              <a:t>)</a:t>
            </a:r>
            <a:r>
              <a:rPr lang="zh-CN" altLang="en-US" dirty="0" smtClean="0"/>
              <a:t>是实的， 即实际存在的；而后者是虚的，是用户感觉上的东西。相应地，用于实现虚拟的技术，称为虚拟技术。在</a:t>
            </a:r>
            <a:r>
              <a:rPr lang="en-US" altLang="zh-CN" dirty="0" smtClean="0"/>
              <a:t>OS</a:t>
            </a:r>
            <a:r>
              <a:rPr lang="zh-CN" altLang="en-US" dirty="0" smtClean="0"/>
              <a:t>中利用了多种虚拟技术，分别用来实现虚拟处理机、虚拟内存、 虚拟外部设备和虚拟信道等。</a:t>
            </a:r>
            <a:endParaRPr lang="zh-CN" altLang="en-US" dirty="0" smtClean="0"/>
          </a:p>
          <a:p>
            <a:pPr algn="just">
              <a:lnSpc>
                <a:spcPct val="120000"/>
              </a:lnSpc>
              <a:spcBef>
                <a:spcPct val="50000"/>
              </a:spcBef>
            </a:pPr>
            <a:endParaRPr lang="en-US" altLang="zh-CN" dirty="0" smtClean="0"/>
          </a:p>
          <a:p>
            <a:pPr algn="just">
              <a:lnSpc>
                <a:spcPct val="120000"/>
              </a:lnSpc>
              <a:spcBef>
                <a:spcPct val="50000"/>
              </a:spcBef>
            </a:pPr>
            <a:r>
              <a:rPr lang="en-US" altLang="zh-CN" dirty="0" smtClean="0"/>
              <a:t> </a:t>
            </a:r>
            <a:r>
              <a:rPr lang="zh-CN" altLang="en-US" dirty="0" smtClean="0"/>
              <a:t>在虚拟处理机技术中，是通过多道程序设计技术，让多道程序并发执行的方法，来分时使用一台处理机的。此时， 虽然只有一台处理机，但它能同时为多个用户服务，使每个终端用户都认为是有一个</a:t>
            </a:r>
            <a:r>
              <a:rPr lang="en-US" altLang="zh-CN" dirty="0" smtClean="0"/>
              <a:t>CPU</a:t>
            </a:r>
            <a:r>
              <a:rPr lang="zh-CN" altLang="en-US" dirty="0" smtClean="0"/>
              <a:t>在专门为他服务。亦即， 利用多道程序设计技术，把一台物理上的</a:t>
            </a:r>
            <a:r>
              <a:rPr lang="en-US" altLang="zh-CN" dirty="0" smtClean="0"/>
              <a:t>CPU</a:t>
            </a:r>
            <a:r>
              <a:rPr lang="zh-CN" altLang="en-US" dirty="0" smtClean="0"/>
              <a:t>虚拟为多台逻辑上的</a:t>
            </a:r>
            <a:r>
              <a:rPr lang="en-US" altLang="zh-CN" dirty="0" smtClean="0"/>
              <a:t>CPU</a:t>
            </a:r>
            <a:r>
              <a:rPr lang="zh-CN" altLang="en-US" dirty="0" smtClean="0"/>
              <a:t>，也称为虚拟处理机，我们把用户所感觉到的</a:t>
            </a:r>
            <a:r>
              <a:rPr lang="en-US" altLang="zh-CN" dirty="0" smtClean="0"/>
              <a:t>CPU</a:t>
            </a:r>
            <a:r>
              <a:rPr lang="zh-CN" altLang="en-US" dirty="0" smtClean="0"/>
              <a:t>称为虚拟处理器。 </a:t>
            </a:r>
            <a:endParaRPr lang="en-US" altLang="zh-CN" dirty="0" smtClean="0"/>
          </a:p>
          <a:p>
            <a:pPr algn="just">
              <a:lnSpc>
                <a:spcPct val="120000"/>
              </a:lnSpc>
              <a:spcBef>
                <a:spcPct val="50000"/>
              </a:spcBef>
            </a:pPr>
            <a:endParaRPr lang="en-US" altLang="zh-CN" dirty="0" smtClean="0"/>
          </a:p>
          <a:p>
            <a:pPr marL="0" marR="0" indent="0" algn="just" defTabSz="914400" rtl="0" eaLnBrk="1" fontAlgn="auto" latinLnBrk="0" hangingPunct="1">
              <a:lnSpc>
                <a:spcPct val="120000"/>
              </a:lnSpc>
              <a:spcBef>
                <a:spcPct val="50000"/>
              </a:spcBef>
              <a:spcAft>
                <a:spcPts val="0"/>
              </a:spcAft>
              <a:buClrTx/>
              <a:buSzTx/>
              <a:buFontTx/>
              <a:buNone/>
              <a:defRPr/>
            </a:pPr>
            <a:r>
              <a:rPr lang="zh-CN" altLang="en-US" sz="1200" b="1" dirty="0" smtClean="0"/>
              <a:t>异步性</a:t>
            </a:r>
            <a:r>
              <a:rPr lang="en-US" altLang="zh-CN" sz="1200" b="1" dirty="0" smtClean="0"/>
              <a:t>(</a:t>
            </a:r>
            <a:r>
              <a:rPr lang="en-US" altLang="zh-CN" sz="1200" b="1" dirty="0" err="1" smtClean="0"/>
              <a:t>Asynchronism</a:t>
            </a:r>
            <a:r>
              <a:rPr lang="en-US" altLang="zh-CN" sz="1200" b="1" dirty="0" smtClean="0"/>
              <a:t>) </a:t>
            </a:r>
            <a:endParaRPr lang="en-US" altLang="zh-CN" sz="1200" b="1" dirty="0" smtClean="0"/>
          </a:p>
          <a:p>
            <a:pPr algn="just">
              <a:lnSpc>
                <a:spcPct val="120000"/>
              </a:lnSpc>
              <a:spcBef>
                <a:spcPct val="50000"/>
              </a:spcBef>
            </a:pPr>
            <a:endParaRPr lang="en-US" altLang="zh-CN" dirty="0" smtClean="0"/>
          </a:p>
          <a:p>
            <a:pPr marL="0" marR="0" indent="0" algn="just" defTabSz="914400" rtl="0" eaLnBrk="1" fontAlgn="auto" latinLnBrk="0" hangingPunct="1">
              <a:lnSpc>
                <a:spcPct val="120000"/>
              </a:lnSpc>
              <a:spcBef>
                <a:spcPct val="50000"/>
              </a:spcBef>
              <a:spcAft>
                <a:spcPts val="0"/>
              </a:spcAft>
              <a:buClrTx/>
              <a:buSzTx/>
              <a:buFontTx/>
              <a:buNone/>
              <a:defRPr/>
            </a:pPr>
            <a:r>
              <a:rPr lang="zh-CN" altLang="en-US" dirty="0" smtClean="0"/>
              <a:t>在多道程序环境下，允许多个进程并发执行， 但只有进程在获得所需的资源后方能执行。在单处理机环境下，由于系统中只有一个处理机，因而每次只允许一个进程执行，其余进程只能等待。当正在执行的进程提出某种资源要求时，如打印请求，而此时打印机正在为其它某进程打印，由于打印机属于临界资源，因此正在执行的进程必须等待，且放弃处理机，直到打印机空闲，并再次把处理机分配给该进程时，该进程方能继续执行。可见，由于资源等因素的限制，使进程的执行通常都不是</a:t>
            </a:r>
            <a:r>
              <a:rPr lang="zh-CN" altLang="en-US" dirty="0" smtClean="0">
                <a:latin typeface="Courier New" panose="02070309020205020404"/>
              </a:rPr>
              <a:t>“</a:t>
            </a:r>
            <a:r>
              <a:rPr lang="zh-CN" altLang="en-US" dirty="0" smtClean="0"/>
              <a:t>一气呵成</a:t>
            </a:r>
            <a:r>
              <a:rPr lang="zh-CN" altLang="en-US" dirty="0" smtClean="0">
                <a:latin typeface="Courier New" panose="02070309020205020404"/>
              </a:rPr>
              <a:t>”</a:t>
            </a:r>
            <a:r>
              <a:rPr lang="zh-CN" altLang="en-US" dirty="0" smtClean="0"/>
              <a:t>，而是以</a:t>
            </a:r>
            <a:r>
              <a:rPr lang="zh-CN" altLang="en-US" dirty="0" smtClean="0">
                <a:latin typeface="Courier New" panose="02070309020205020404"/>
              </a:rPr>
              <a:t>“</a:t>
            </a:r>
            <a:r>
              <a:rPr lang="zh-CN" altLang="en-US" dirty="0" smtClean="0"/>
              <a:t>停停走走”的方式运行。 </a:t>
            </a:r>
            <a:endParaRPr lang="zh-CN" altLang="en-US" dirty="0" smtClean="0"/>
          </a:p>
          <a:p>
            <a:pPr algn="just">
              <a:lnSpc>
                <a:spcPct val="120000"/>
              </a:lnSpc>
              <a:spcBef>
                <a:spcPct val="50000"/>
              </a:spcBef>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r>
              <a:rPr lang="zh-CN" altLang="en-US" dirty="0" smtClean="0"/>
              <a:t>批处理：例如，保险公司的索赔处理、连锁商店的销售报告</a:t>
            </a:r>
            <a:endParaRPr lang="en-US" altLang="zh-CN" dirty="0" smtClean="0"/>
          </a:p>
          <a:p>
            <a:pPr marL="0" marR="0" lvl="2" indent="0" algn="l" defTabSz="914400" rtl="0" eaLnBrk="1" fontAlgn="auto" latinLnBrk="0" hangingPunct="1">
              <a:lnSpc>
                <a:spcPct val="100000"/>
              </a:lnSpc>
              <a:spcBef>
                <a:spcPts val="0"/>
              </a:spcBef>
              <a:spcAft>
                <a:spcPts val="0"/>
              </a:spcAft>
              <a:buClrTx/>
              <a:buSzTx/>
              <a:buFontTx/>
              <a:buNone/>
              <a:defRPr/>
            </a:pPr>
            <a:r>
              <a:rPr lang="zh-CN" altLang="en-US" dirty="0" smtClean="0"/>
              <a:t>事务处理：例如，银行的支票处理和航线预定</a:t>
            </a:r>
            <a:endParaRPr lang="en-US" altLang="zh-CN" dirty="0" smtClean="0"/>
          </a:p>
          <a:p>
            <a:pPr marL="0" marR="0" lvl="2" indent="0" algn="l" defTabSz="914400" rtl="0" eaLnBrk="1" fontAlgn="auto" latinLnBrk="0" hangingPunct="1">
              <a:lnSpc>
                <a:spcPct val="100000"/>
              </a:lnSpc>
              <a:spcBef>
                <a:spcPts val="0"/>
              </a:spcBef>
              <a:spcAft>
                <a:spcPts val="0"/>
              </a:spcAft>
              <a:buClrTx/>
              <a:buSzTx/>
              <a:buFontTx/>
              <a:buNone/>
              <a:defRPr/>
            </a:pPr>
            <a:r>
              <a:rPr lang="zh-CN" altLang="en-US" dirty="0" smtClean="0"/>
              <a:t>分时：例如，大型数据库上的查询</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埃尼阿克</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solidFill>
                  <a:schemeClr val="accent2"/>
                </a:solidFill>
              </a:rPr>
              <a:t>进程控制</a:t>
            </a:r>
            <a:r>
              <a:rPr lang="zh-CN" altLang="en-US" sz="2400" dirty="0" smtClean="0"/>
              <a:t>：创建、撤销、挂起、改变运行优先级等－－主动改变</a:t>
            </a:r>
            <a:r>
              <a:rPr lang="zh-CN" altLang="en-US" sz="2400" dirty="0" smtClean="0">
                <a:solidFill>
                  <a:schemeClr val="accent2"/>
                </a:solidFill>
              </a:rPr>
              <a:t>进程的状态</a:t>
            </a:r>
            <a:endParaRPr lang="zh-CN" altLang="en-US" sz="2400" dirty="0" smtClean="0"/>
          </a:p>
          <a:p>
            <a:r>
              <a:rPr lang="zh-CN" altLang="en-US" sz="2400" dirty="0" smtClean="0">
                <a:solidFill>
                  <a:schemeClr val="accent2"/>
                </a:solidFill>
              </a:rPr>
              <a:t>进程同步</a:t>
            </a:r>
            <a:r>
              <a:rPr lang="zh-CN" altLang="en-US" sz="2400" dirty="0" smtClean="0"/>
              <a:t>：</a:t>
            </a:r>
            <a:r>
              <a:rPr lang="zh-CN" altLang="en-US" sz="2400" dirty="0" smtClean="0">
                <a:solidFill>
                  <a:schemeClr val="accent2"/>
                </a:solidFill>
              </a:rPr>
              <a:t>协调</a:t>
            </a:r>
            <a:r>
              <a:rPr lang="zh-CN" altLang="en-US" sz="2400" dirty="0" smtClean="0"/>
              <a:t>并发进程之间的</a:t>
            </a:r>
            <a:r>
              <a:rPr lang="zh-CN" altLang="en-US" sz="2400" dirty="0" smtClean="0">
                <a:solidFill>
                  <a:schemeClr val="accent2"/>
                </a:solidFill>
              </a:rPr>
              <a:t>推进步骤</a:t>
            </a:r>
            <a:r>
              <a:rPr lang="zh-CN" altLang="en-US" sz="2400" dirty="0" smtClean="0"/>
              <a:t>，以协调资源共享；－－交换信息能力弱</a:t>
            </a:r>
            <a:endParaRPr lang="zh-CN" altLang="en-US" sz="2400" dirty="0" smtClean="0"/>
          </a:p>
          <a:p>
            <a:r>
              <a:rPr lang="zh-CN" altLang="en-US" sz="2400" dirty="0" smtClean="0">
                <a:solidFill>
                  <a:schemeClr val="accent2"/>
                </a:solidFill>
              </a:rPr>
              <a:t>进程通信</a:t>
            </a:r>
            <a:r>
              <a:rPr lang="zh-CN" altLang="en-US" sz="2400" dirty="0" smtClean="0"/>
              <a:t>：进程之间</a:t>
            </a:r>
            <a:r>
              <a:rPr lang="zh-CN" altLang="en-US" sz="2400" dirty="0" smtClean="0">
                <a:solidFill>
                  <a:schemeClr val="accent2"/>
                </a:solidFill>
              </a:rPr>
              <a:t>传送数据</a:t>
            </a:r>
            <a:r>
              <a:rPr lang="zh-CN" altLang="en-US" sz="2400" dirty="0" smtClean="0"/>
              <a:t>，以协调进程间的协作；－－交换信息能力强，也可以用来协调进程之间的推进</a:t>
            </a:r>
            <a:endParaRPr lang="zh-CN" altLang="en-US" sz="2400" dirty="0" smtClean="0"/>
          </a:p>
          <a:p>
            <a:r>
              <a:rPr lang="zh-CN" altLang="en-US" sz="2400" dirty="0" smtClean="0">
                <a:solidFill>
                  <a:schemeClr val="accent2"/>
                </a:solidFill>
              </a:rPr>
              <a:t>进程调度</a:t>
            </a:r>
            <a:r>
              <a:rPr lang="zh-CN" altLang="en-US" sz="2400" dirty="0" smtClean="0"/>
              <a:t>：作业和进程的运行</a:t>
            </a:r>
            <a:r>
              <a:rPr lang="zh-CN" altLang="en-US" sz="2400" dirty="0" smtClean="0">
                <a:solidFill>
                  <a:schemeClr val="accent2"/>
                </a:solidFill>
              </a:rPr>
              <a:t>切换</a:t>
            </a:r>
            <a:r>
              <a:rPr lang="zh-CN" altLang="en-US" sz="2400" dirty="0" smtClean="0"/>
              <a:t>，以充分利用处理机资源和提高系统性能；－－未必是进程控制操作所引起（可能是时间片轮转、</a:t>
            </a:r>
            <a:r>
              <a:rPr lang="en-US" altLang="zh-CN" sz="2400" dirty="0" smtClean="0"/>
              <a:t>I/O</a:t>
            </a:r>
            <a:r>
              <a:rPr lang="zh-CN" altLang="en-US" sz="2400" dirty="0" smtClean="0"/>
              <a:t>操作）</a:t>
            </a:r>
            <a:endParaRPr lang="zh-CN" altLang="en-US" sz="2400" dirty="0" smtClean="0"/>
          </a:p>
          <a:p>
            <a:pPr lvl="1"/>
            <a:r>
              <a:rPr lang="zh-CN" altLang="en-US" sz="2000" dirty="0" smtClean="0"/>
              <a:t>同一类型内的</a:t>
            </a:r>
            <a:r>
              <a:rPr lang="zh-CN" altLang="en-US" sz="2000" dirty="0" smtClean="0">
                <a:solidFill>
                  <a:schemeClr val="accent2"/>
                </a:solidFill>
              </a:rPr>
              <a:t>公平</a:t>
            </a:r>
            <a:r>
              <a:rPr lang="zh-CN" altLang="en-US" sz="2000" dirty="0" smtClean="0"/>
              <a:t>性、</a:t>
            </a:r>
            <a:r>
              <a:rPr lang="zh-CN" altLang="en-US" sz="2000" dirty="0" smtClean="0">
                <a:solidFill>
                  <a:schemeClr val="accent2"/>
                </a:solidFill>
              </a:rPr>
              <a:t>高效</a:t>
            </a:r>
            <a:r>
              <a:rPr lang="zh-CN" altLang="en-US" sz="2000" dirty="0" smtClean="0"/>
              <a:t>率（吞吐量大）、</a:t>
            </a:r>
            <a:r>
              <a:rPr lang="zh-CN" altLang="en-US" sz="2000" dirty="0" smtClean="0">
                <a:solidFill>
                  <a:schemeClr val="accent2"/>
                </a:solidFill>
              </a:rPr>
              <a:t>作业周转时间</a:t>
            </a:r>
            <a:r>
              <a:rPr lang="zh-CN" altLang="en-US" sz="2000" dirty="0" smtClean="0"/>
              <a:t>等</a:t>
            </a:r>
            <a:endParaRPr lang="zh-CN" altLang="en-US" sz="2000"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引入进程的目的：是为了使多个程序并发执行，以改善资源利用率及提高系统的吞吐量，用进程代表运行的程序。</a:t>
            </a:r>
            <a:endParaRPr lang="zh-CN" altLang="en-US" dirty="0" smtClean="0"/>
          </a:p>
          <a:p>
            <a:r>
              <a:rPr lang="zh-CN" altLang="en-US" dirty="0" smtClean="0"/>
              <a:t>建立进程的同步机制，对并发程序之间的相互牵连加以控制。</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FF66FF"/>
                </a:solidFill>
              </a:rPr>
              <a:t>并发性：</a:t>
            </a:r>
            <a:r>
              <a:rPr lang="zh-CN" altLang="en-US" sz="1200" b="1" dirty="0" smtClean="0"/>
              <a:t>并发性是指多个进程同存于内存中，且能同时运行。只有为程序创建进程后，多个程序才能正确地并发运行。并发是引入进程的目的，也是进程的另一个最基本的特征。</a:t>
            </a:r>
            <a:endParaRPr lang="zh-CN" altLang="en-US" sz="1200" b="1"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Aft>
                <a:spcPct val="40000"/>
              </a:spcAft>
            </a:pPr>
            <a:r>
              <a:rPr lang="zh-CN" altLang="en-US" b="1" dirty="0" smtClean="0"/>
              <a:t>引起创建进程的事件</a:t>
            </a:r>
            <a:r>
              <a:rPr lang="zh-CN" altLang="en-US" dirty="0" smtClean="0"/>
              <a:t>：</a:t>
            </a:r>
            <a:endParaRPr lang="zh-CN" altLang="en-US" dirty="0" smtClean="0"/>
          </a:p>
          <a:p>
            <a:pPr algn="l">
              <a:lnSpc>
                <a:spcPct val="120000"/>
              </a:lnSpc>
              <a:buSzPct val="70000"/>
              <a:buFont typeface="Wingdings" panose="05000000000000000000" pitchFamily="2" charset="2"/>
              <a:buChar char="n"/>
            </a:pPr>
            <a:r>
              <a:rPr lang="zh-CN" altLang="en-US" dirty="0" smtClean="0"/>
              <a:t>  </a:t>
            </a:r>
            <a:r>
              <a:rPr lang="zh-CN" altLang="en-US" b="1" dirty="0" smtClean="0"/>
              <a:t>用户登录；</a:t>
            </a:r>
            <a:endParaRPr lang="zh-CN" altLang="en-US" b="1" dirty="0" smtClean="0"/>
          </a:p>
          <a:p>
            <a:pPr algn="l">
              <a:lnSpc>
                <a:spcPct val="120000"/>
              </a:lnSpc>
              <a:buSzPct val="70000"/>
              <a:buFont typeface="Wingdings" panose="05000000000000000000" pitchFamily="2" charset="2"/>
              <a:buChar char="n"/>
            </a:pPr>
            <a:r>
              <a:rPr lang="zh-CN" altLang="en-US" b="1" dirty="0" smtClean="0"/>
              <a:t>  作业调度；</a:t>
            </a:r>
            <a:endParaRPr lang="zh-CN" altLang="en-US" b="1" dirty="0" smtClean="0"/>
          </a:p>
          <a:p>
            <a:pPr algn="l">
              <a:lnSpc>
                <a:spcPct val="120000"/>
              </a:lnSpc>
              <a:buSzPct val="70000"/>
              <a:buFont typeface="Wingdings" panose="05000000000000000000" pitchFamily="2" charset="2"/>
              <a:buChar char="n"/>
            </a:pPr>
            <a:r>
              <a:rPr lang="zh-CN" altLang="en-US" b="1" dirty="0" smtClean="0"/>
              <a:t>  提供服务；</a:t>
            </a:r>
            <a:endParaRPr lang="zh-CN" altLang="en-US" b="1" dirty="0" smtClean="0"/>
          </a:p>
          <a:p>
            <a:pPr algn="l">
              <a:lnSpc>
                <a:spcPct val="120000"/>
              </a:lnSpc>
              <a:buSzPct val="70000"/>
              <a:buFont typeface="Wingdings" panose="05000000000000000000" pitchFamily="2" charset="2"/>
              <a:buChar char="n"/>
            </a:pPr>
            <a:r>
              <a:rPr lang="zh-CN" altLang="en-US" b="1" dirty="0" smtClean="0"/>
              <a:t>  应用请求。</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r>
              <a:rPr lang="zh-CN" altLang="en-US" sz="1200" b="1" dirty="0" smtClean="0"/>
              <a:t>直接制约关系</a:t>
            </a:r>
            <a:endParaRPr lang="zh-CN" altLang="en-US" sz="1200" b="1" dirty="0" smtClean="0"/>
          </a:p>
          <a:p>
            <a:pPr marL="0" indent="0">
              <a:spcAft>
                <a:spcPct val="40000"/>
              </a:spcAft>
              <a:buFont typeface="Wingdings" panose="05000000000000000000" pitchFamily="2" charset="2"/>
              <a:buNone/>
            </a:pPr>
            <a:r>
              <a:rPr lang="zh-CN" altLang="en-US" sz="1200" b="1" dirty="0" smtClean="0"/>
              <a:t>进程之间的一种合作关系，有时序上的制约关系，或者说是进程之间为了协同工作而存在的一种等待关系。</a:t>
            </a:r>
            <a:endParaRPr lang="zh-CN" altLang="en-US" sz="1200" b="1"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FF66FF"/>
                </a:solidFill>
              </a:rPr>
              <a:t>临界资源</a:t>
            </a:r>
            <a:r>
              <a:rPr lang="zh-CN" altLang="en-US" sz="1200" b="1" dirty="0" smtClean="0"/>
              <a:t>：一次只允许一个进程使用的资源。（包括硬件资源和软件资源，如打印机、共享变量等。）</a:t>
            </a:r>
            <a:endParaRPr lang="zh-CN" altLang="en-US" sz="1200" b="1"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smtClean="0">
                <a:solidFill>
                  <a:srgbClr val="FF66FF"/>
                </a:solidFill>
              </a:rPr>
              <a:t>临界资源：一次只允许一个进程使用的资源。（包括硬件资源和软件资源，如打印机、共享变量等。）</a:t>
            </a:r>
            <a:endParaRPr lang="en-US" altLang="zh-CN" b="1" dirty="0" smtClean="0">
              <a:solidFill>
                <a:srgbClr val="FF66FF"/>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t>临界区：每个进程中，访问临界资源的那段代码</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altLang="en-US" b="1" dirty="0" smtClean="0">
              <a:solidFill>
                <a:srgbClr val="FF66FF"/>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t>互斥：一组并发进程中的一个或多个程序段，因为共享一公有资源而导致它们必须以一个不允许交叉执行的单位执行。 也可以说，不允许两个以上共享资源的并发进程同时进入临界区称为互斥。</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71500" indent="-571500">
              <a:lnSpc>
                <a:spcPct val="120000"/>
              </a:lnSpc>
              <a:spcBef>
                <a:spcPct val="0"/>
              </a:spcBef>
            </a:pPr>
            <a:r>
              <a:rPr kumimoji="1" lang="zh-CN" altLang="en-US" sz="1200" b="1" dirty="0" smtClean="0">
                <a:solidFill>
                  <a:srgbClr val="FF66FF"/>
                </a:solidFill>
              </a:rPr>
              <a:t>空闲让进</a:t>
            </a:r>
            <a:r>
              <a:rPr kumimoji="1" lang="zh-CN" altLang="en-US" sz="1200" b="1" dirty="0" smtClean="0"/>
              <a:t>。临界资源空闲时，应允许一个请求进入临界区的进程立即进入自己的临界区，以便有效的利用资源。</a:t>
            </a:r>
            <a:endParaRPr kumimoji="1" lang="zh-CN" altLang="en-US" sz="1200" b="1" dirty="0" smtClean="0"/>
          </a:p>
          <a:p>
            <a:pPr marL="571500" indent="-571500">
              <a:lnSpc>
                <a:spcPct val="120000"/>
              </a:lnSpc>
              <a:spcBef>
                <a:spcPct val="0"/>
              </a:spcBef>
            </a:pPr>
            <a:r>
              <a:rPr kumimoji="1" lang="zh-CN" altLang="en-US" sz="1200" b="1" dirty="0" smtClean="0">
                <a:solidFill>
                  <a:srgbClr val="FF66FF"/>
                </a:solidFill>
              </a:rPr>
              <a:t>忙则等待</a:t>
            </a:r>
            <a:r>
              <a:rPr kumimoji="1" lang="zh-CN" altLang="en-US" sz="1200" b="1" dirty="0" smtClean="0"/>
              <a:t>。 当临界区正被访问时，其他要求进入临界区的进程必须等待，以保证对临界资源的互斥使用。</a:t>
            </a:r>
            <a:endParaRPr kumimoji="1" lang="en-US" altLang="zh-CN" sz="1200" b="1" dirty="0" smtClean="0"/>
          </a:p>
          <a:p>
            <a:pPr marL="571500" indent="-571500">
              <a:lnSpc>
                <a:spcPct val="120000"/>
              </a:lnSpc>
              <a:spcBef>
                <a:spcPct val="0"/>
              </a:spcBef>
            </a:pPr>
            <a:r>
              <a:rPr kumimoji="1" lang="zh-CN" altLang="en-US" sz="1200" b="1" dirty="0" smtClean="0">
                <a:solidFill>
                  <a:srgbClr val="FF66FF"/>
                </a:solidFill>
              </a:rPr>
              <a:t>有限等待</a:t>
            </a:r>
            <a:r>
              <a:rPr kumimoji="1" lang="zh-CN" altLang="en-US" sz="1200" b="1" dirty="0" smtClean="0"/>
              <a:t>。 任何要求访问临界资源的进程应能在有限的时间内进入自己的临界区，以免“死等”。</a:t>
            </a:r>
            <a:endParaRPr kumimoji="1" lang="zh-CN" altLang="en-US" sz="1200" b="1" dirty="0" smtClean="0"/>
          </a:p>
          <a:p>
            <a:pPr marL="571500" indent="-571500">
              <a:lnSpc>
                <a:spcPct val="120000"/>
              </a:lnSpc>
              <a:spcBef>
                <a:spcPct val="0"/>
              </a:spcBef>
            </a:pPr>
            <a:r>
              <a:rPr kumimoji="1" lang="zh-CN" altLang="en-US" sz="1200" b="1" dirty="0" smtClean="0">
                <a:solidFill>
                  <a:srgbClr val="FF66FF"/>
                </a:solidFill>
              </a:rPr>
              <a:t>让权等待</a:t>
            </a:r>
            <a:r>
              <a:rPr kumimoji="1" lang="zh-CN" altLang="en-US" sz="1200" b="1" dirty="0" smtClean="0"/>
              <a:t>。不能进入临界区的进程应立即释放</a:t>
            </a:r>
            <a:r>
              <a:rPr kumimoji="1" lang="en-US" altLang="zh-CN" sz="1200" b="1" dirty="0" err="1" smtClean="0"/>
              <a:t>cpu</a:t>
            </a:r>
            <a:r>
              <a:rPr kumimoji="1" lang="en-US" altLang="zh-CN" sz="1200" b="1" dirty="0" smtClean="0"/>
              <a:t>,</a:t>
            </a:r>
            <a:r>
              <a:rPr kumimoji="1" lang="zh-CN" altLang="en-US" sz="1200" b="1" dirty="0" smtClean="0"/>
              <a:t>以免“忙等”。</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Times New Roman" panose="02020603050405020304" pitchFamily="18" charset="0"/>
              </a:rPr>
              <a:t>整型信号量</a:t>
            </a:r>
            <a:endParaRPr lang="zh-CN" altLang="en-US" b="1" dirty="0" smtClean="0">
              <a:latin typeface="Times New Roman" panose="02020603050405020304" pitchFamily="18" charset="0"/>
            </a:endParaRPr>
          </a:p>
          <a:p>
            <a:r>
              <a:rPr lang="zh-CN" altLang="en-US" b="1" dirty="0" smtClean="0">
                <a:latin typeface="Times New Roman" panose="02020603050405020304" pitchFamily="18" charset="0"/>
              </a:rPr>
              <a:t>记录型信号量（重点）</a:t>
            </a:r>
            <a:endParaRPr lang="zh-CN" altLang="en-US" b="1" dirty="0" smtClean="0">
              <a:latin typeface="Times New Roman" panose="02020603050405020304" pitchFamily="18" charset="0"/>
            </a:endParaRPr>
          </a:p>
          <a:p>
            <a:r>
              <a:rPr lang="en-US" altLang="zh-CN" b="1" dirty="0" smtClean="0">
                <a:latin typeface="Times New Roman" panose="02020603050405020304" pitchFamily="18" charset="0"/>
              </a:rPr>
              <a:t>AND</a:t>
            </a:r>
            <a:r>
              <a:rPr lang="zh-CN" altLang="en-US" b="1" dirty="0" smtClean="0">
                <a:latin typeface="Times New Roman" panose="02020603050405020304" pitchFamily="18" charset="0"/>
              </a:rPr>
              <a:t>型信号量</a:t>
            </a:r>
            <a:endParaRPr lang="zh-CN" altLang="en-US" b="1" dirty="0" smtClean="0">
              <a:latin typeface="Times New Roman" panose="02020603050405020304" pitchFamily="18" charset="0"/>
            </a:endParaRPr>
          </a:p>
          <a:p>
            <a:r>
              <a:rPr lang="zh-CN" altLang="en-US" b="1" dirty="0" smtClean="0">
                <a:latin typeface="Times New Roman" panose="02020603050405020304" pitchFamily="18" charset="0"/>
              </a:rPr>
              <a:t>信号量集</a:t>
            </a:r>
            <a:endParaRPr lang="zh-CN" altLang="en-US" b="1" dirty="0" smtClean="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Bef>
                <a:spcPct val="50000"/>
              </a:spcBef>
              <a:buFontTx/>
              <a:buChar char="•"/>
            </a:pP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从第一台计算机诞生</a:t>
            </a:r>
            <a:r>
              <a:rPr lang="en-US" altLang="zh-CN" dirty="0" smtClean="0"/>
              <a:t>(1945</a:t>
            </a:r>
            <a:r>
              <a:rPr lang="zh-CN" altLang="en-US" dirty="0" smtClean="0"/>
              <a:t>年</a:t>
            </a:r>
            <a:r>
              <a:rPr lang="en-US" altLang="zh-CN" dirty="0" smtClean="0"/>
              <a:t>)</a:t>
            </a:r>
            <a:r>
              <a:rPr lang="zh-CN" altLang="en-US" dirty="0" smtClean="0"/>
              <a:t>到</a:t>
            </a:r>
            <a:r>
              <a:rPr lang="en-US" altLang="zh-CN" dirty="0" smtClean="0"/>
              <a:t>50</a:t>
            </a:r>
            <a:r>
              <a:rPr lang="zh-CN" altLang="en-US" dirty="0" smtClean="0"/>
              <a:t>年代中期的计算机，属于第一代，这时还未出现</a:t>
            </a:r>
            <a:r>
              <a:rPr lang="en-US" altLang="zh-CN" dirty="0" smtClean="0"/>
              <a:t>OS</a:t>
            </a:r>
            <a:r>
              <a:rPr lang="zh-CN" altLang="en-US" dirty="0" smtClean="0"/>
              <a:t>。</a:t>
            </a:r>
            <a:endParaRPr lang="en-US" altLang="zh-CN" dirty="0" smtClean="0"/>
          </a:p>
          <a:p>
            <a:r>
              <a:rPr lang="zh-CN" altLang="en-US" dirty="0" smtClean="0"/>
              <a:t>这时的计算机操作是由用户</a:t>
            </a:r>
            <a:r>
              <a:rPr lang="en-US" altLang="zh-CN" dirty="0" smtClean="0"/>
              <a:t>(</a:t>
            </a:r>
            <a:r>
              <a:rPr lang="zh-CN" altLang="en-US" dirty="0" smtClean="0"/>
              <a:t>即程序员</a:t>
            </a:r>
            <a:r>
              <a:rPr lang="en-US" altLang="zh-CN" dirty="0" smtClean="0"/>
              <a:t>)</a:t>
            </a:r>
            <a:r>
              <a:rPr lang="zh-CN" altLang="en-US" dirty="0" smtClean="0"/>
              <a:t>采用人工操作方式直接使用计算机硬件系统，</a:t>
            </a:r>
            <a:endParaRPr lang="en-US" altLang="zh-CN" dirty="0" smtClean="0"/>
          </a:p>
          <a:p>
            <a:r>
              <a:rPr lang="zh-CN" altLang="en-US" dirty="0" smtClean="0"/>
              <a:t>即由程序员将事先已穿孔</a:t>
            </a:r>
            <a:r>
              <a:rPr lang="en-US" altLang="zh-CN" dirty="0" smtClean="0"/>
              <a:t>(</a:t>
            </a:r>
            <a:r>
              <a:rPr lang="zh-CN" altLang="en-US" dirty="0" smtClean="0"/>
              <a:t>对应于程序和数据</a:t>
            </a:r>
            <a:r>
              <a:rPr lang="en-US" altLang="zh-CN" dirty="0" smtClean="0"/>
              <a:t>)</a:t>
            </a:r>
            <a:r>
              <a:rPr lang="zh-CN" altLang="en-US" dirty="0" smtClean="0"/>
              <a:t>的纸带</a:t>
            </a:r>
            <a:r>
              <a:rPr lang="en-US" altLang="zh-CN" dirty="0" smtClean="0"/>
              <a:t>(</a:t>
            </a:r>
            <a:r>
              <a:rPr lang="zh-CN" altLang="en-US" dirty="0" smtClean="0"/>
              <a:t>或卡片</a:t>
            </a:r>
            <a:r>
              <a:rPr lang="en-US" altLang="zh-CN" dirty="0" smtClean="0"/>
              <a:t>)</a:t>
            </a:r>
            <a:r>
              <a:rPr lang="zh-CN" altLang="en-US" dirty="0" smtClean="0"/>
              <a:t>装入纸带输入机</a:t>
            </a:r>
            <a:r>
              <a:rPr lang="en-US" altLang="zh-CN" dirty="0" smtClean="0"/>
              <a:t>(</a:t>
            </a:r>
            <a:r>
              <a:rPr lang="zh-CN" altLang="en-US" dirty="0" smtClean="0"/>
              <a:t>或卡片输入机</a:t>
            </a:r>
            <a:r>
              <a:rPr lang="en-US" altLang="zh-CN" dirty="0" smtClean="0"/>
              <a:t>)</a:t>
            </a:r>
            <a:r>
              <a:rPr lang="zh-CN" altLang="en-US" dirty="0" smtClean="0"/>
              <a:t>，</a:t>
            </a:r>
            <a:endParaRPr lang="en-US" altLang="zh-CN" dirty="0" smtClean="0"/>
          </a:p>
          <a:p>
            <a:r>
              <a:rPr lang="zh-CN" altLang="en-US" dirty="0" smtClean="0"/>
              <a:t>再启动它们将程序和数据输入计算机， 然后启动计算机运行。</a:t>
            </a:r>
            <a:endParaRPr lang="en-US" altLang="zh-CN" dirty="0" smtClean="0"/>
          </a:p>
          <a:p>
            <a:r>
              <a:rPr lang="zh-CN" altLang="en-US" dirty="0" smtClean="0"/>
              <a:t>当程序运行完毕并取走计算结果后， 才让下一个用户上机。</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存储</a:t>
            </a:r>
            <a:r>
              <a:rPr lang="zh-CN" altLang="en-US" sz="1200" dirty="0" smtClean="0">
                <a:solidFill>
                  <a:schemeClr val="accent2"/>
                </a:solidFill>
              </a:rPr>
              <a:t>分配与回收</a:t>
            </a:r>
            <a:endParaRPr lang="zh-CN" altLang="en-US" sz="1200" dirty="0" smtClean="0"/>
          </a:p>
          <a:p>
            <a:r>
              <a:rPr lang="zh-CN" altLang="en-US" sz="1200" dirty="0" smtClean="0"/>
              <a:t>存储</a:t>
            </a:r>
            <a:r>
              <a:rPr lang="zh-CN" altLang="en-US" sz="1200" dirty="0" smtClean="0">
                <a:solidFill>
                  <a:schemeClr val="accent2"/>
                </a:solidFill>
              </a:rPr>
              <a:t>保护</a:t>
            </a:r>
            <a:r>
              <a:rPr lang="zh-CN" altLang="en-US" sz="1200" dirty="0" smtClean="0"/>
              <a:t>：保证进程间</a:t>
            </a:r>
            <a:r>
              <a:rPr lang="zh-CN" altLang="en-US" sz="1200" dirty="0" smtClean="0">
                <a:solidFill>
                  <a:schemeClr val="accent2"/>
                </a:solidFill>
              </a:rPr>
              <a:t>互不干扰</a:t>
            </a:r>
            <a:r>
              <a:rPr lang="zh-CN" altLang="en-US" sz="1200" dirty="0" smtClean="0"/>
              <a:t>、相互</a:t>
            </a:r>
            <a:r>
              <a:rPr lang="zh-CN" altLang="en-US" sz="1200" dirty="0" smtClean="0">
                <a:solidFill>
                  <a:schemeClr val="accent2"/>
                </a:solidFill>
              </a:rPr>
              <a:t>保密</a:t>
            </a:r>
            <a:r>
              <a:rPr lang="zh-CN" altLang="en-US" sz="1200" dirty="0" smtClean="0"/>
              <a:t>；如：访问合法性</a:t>
            </a:r>
            <a:r>
              <a:rPr lang="zh-CN" altLang="en-US" sz="1200" dirty="0" smtClean="0">
                <a:solidFill>
                  <a:schemeClr val="accent2"/>
                </a:solidFill>
              </a:rPr>
              <a:t>检查</a:t>
            </a:r>
            <a:r>
              <a:rPr lang="zh-CN" altLang="en-US" sz="1200" dirty="0" smtClean="0"/>
              <a:t>、甚至要防止从</a:t>
            </a:r>
            <a:r>
              <a:rPr lang="en-US" altLang="zh-CN" sz="1200" dirty="0" smtClean="0"/>
              <a:t>"</a:t>
            </a:r>
            <a:r>
              <a:rPr lang="zh-CN" altLang="en-US" sz="1200" dirty="0" smtClean="0"/>
              <a:t>垃圾</a:t>
            </a:r>
            <a:r>
              <a:rPr lang="en-US" altLang="zh-CN" sz="1200" dirty="0" smtClean="0"/>
              <a:t>"</a:t>
            </a:r>
            <a:r>
              <a:rPr lang="zh-CN" altLang="en-US" sz="1200" dirty="0" smtClean="0"/>
              <a:t>中窃取其他进程的信息；</a:t>
            </a:r>
            <a:endParaRPr lang="zh-CN" altLang="en-US" sz="1200" dirty="0" smtClean="0"/>
          </a:p>
          <a:p>
            <a:r>
              <a:rPr lang="zh-CN" altLang="en-US" sz="1200" dirty="0" smtClean="0">
                <a:solidFill>
                  <a:schemeClr val="accent2"/>
                </a:solidFill>
              </a:rPr>
              <a:t>地址映射</a:t>
            </a:r>
            <a:r>
              <a:rPr lang="zh-CN" altLang="en-US" sz="1200" dirty="0" smtClean="0"/>
              <a:t>（变换）：进程</a:t>
            </a:r>
            <a:r>
              <a:rPr lang="zh-CN" altLang="en-US" sz="1200" dirty="0" smtClean="0">
                <a:solidFill>
                  <a:schemeClr val="accent2"/>
                </a:solidFill>
              </a:rPr>
              <a:t>逻辑地址</a:t>
            </a:r>
            <a:r>
              <a:rPr lang="zh-CN" altLang="en-US" sz="1200" dirty="0" smtClean="0"/>
              <a:t>到内存</a:t>
            </a:r>
            <a:r>
              <a:rPr lang="zh-CN" altLang="en-US" sz="1200" dirty="0" smtClean="0">
                <a:solidFill>
                  <a:schemeClr val="accent2"/>
                </a:solidFill>
              </a:rPr>
              <a:t>物理地址</a:t>
            </a:r>
            <a:r>
              <a:rPr lang="zh-CN" altLang="en-US" sz="1200" dirty="0" smtClean="0"/>
              <a:t>的映射；</a:t>
            </a:r>
            <a:endParaRPr lang="zh-CN" altLang="en-US" sz="1200" dirty="0" smtClean="0"/>
          </a:p>
          <a:p>
            <a:r>
              <a:rPr lang="zh-CN" altLang="en-US" sz="1200" dirty="0" smtClean="0">
                <a:solidFill>
                  <a:schemeClr val="accent2"/>
                </a:solidFill>
              </a:rPr>
              <a:t>内存扩充</a:t>
            </a:r>
            <a:r>
              <a:rPr lang="zh-CN" altLang="en-US" sz="1200" dirty="0" smtClean="0"/>
              <a:t>（覆盖、交换和虚拟存储）：提高内存</a:t>
            </a:r>
            <a:r>
              <a:rPr lang="zh-CN" altLang="en-US" sz="1200" dirty="0" smtClean="0">
                <a:solidFill>
                  <a:schemeClr val="accent2"/>
                </a:solidFill>
              </a:rPr>
              <a:t>利用率</a:t>
            </a:r>
            <a:r>
              <a:rPr lang="zh-CN" altLang="en-US" sz="1200" dirty="0" smtClean="0"/>
              <a:t>、</a:t>
            </a:r>
            <a:r>
              <a:rPr lang="zh-CN" altLang="en-US" sz="1200" dirty="0" smtClean="0">
                <a:solidFill>
                  <a:schemeClr val="accent2"/>
                </a:solidFill>
              </a:rPr>
              <a:t>扩大进程的内存空间</a:t>
            </a:r>
            <a:r>
              <a:rPr lang="zh-CN" altLang="en-US" sz="1200" dirty="0" smtClean="0"/>
              <a:t>；</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solidFill>
                  <a:schemeClr val="accent2"/>
                </a:solidFill>
              </a:rPr>
              <a:t>设备操作</a:t>
            </a:r>
            <a:r>
              <a:rPr lang="zh-CN" altLang="en-US" sz="2400" dirty="0" smtClean="0"/>
              <a:t>：利用设备</a:t>
            </a:r>
            <a:r>
              <a:rPr lang="zh-CN" altLang="en-US" sz="2400" dirty="0" smtClean="0">
                <a:solidFill>
                  <a:schemeClr val="accent2"/>
                </a:solidFill>
              </a:rPr>
              <a:t>驱动程序</a:t>
            </a:r>
            <a:r>
              <a:rPr lang="zh-CN" altLang="en-US" sz="2400" dirty="0" smtClean="0"/>
              <a:t>（通常在内核中）完成对设备的操作。还需处理外设的</a:t>
            </a:r>
            <a:r>
              <a:rPr lang="en-US" altLang="zh-CN" sz="2400" dirty="0" smtClean="0"/>
              <a:t>IRQ</a:t>
            </a:r>
            <a:r>
              <a:rPr lang="zh-CN" altLang="en-US" sz="2400" dirty="0" smtClean="0"/>
              <a:t>。</a:t>
            </a:r>
            <a:endParaRPr lang="zh-CN" altLang="en-US" sz="2400" dirty="0" smtClean="0"/>
          </a:p>
          <a:p>
            <a:r>
              <a:rPr lang="zh-CN" altLang="en-US" sz="2400" dirty="0" smtClean="0">
                <a:solidFill>
                  <a:schemeClr val="accent2"/>
                </a:solidFill>
              </a:rPr>
              <a:t>设备独立性</a:t>
            </a:r>
            <a:r>
              <a:rPr lang="en-US" altLang="zh-CN" sz="2400" dirty="0" smtClean="0"/>
              <a:t>(device independence)</a:t>
            </a:r>
            <a:r>
              <a:rPr lang="zh-CN" altLang="en-US" sz="2400" dirty="0" smtClean="0"/>
              <a:t>：提供</a:t>
            </a:r>
            <a:r>
              <a:rPr lang="zh-CN" altLang="en-US" sz="2400" dirty="0" smtClean="0">
                <a:solidFill>
                  <a:schemeClr val="accent2"/>
                </a:solidFill>
              </a:rPr>
              <a:t>统一的</a:t>
            </a:r>
            <a:r>
              <a:rPr lang="en-US" altLang="zh-CN" sz="2400" dirty="0" smtClean="0">
                <a:solidFill>
                  <a:schemeClr val="accent2"/>
                </a:solidFill>
              </a:rPr>
              <a:t>I/O</a:t>
            </a:r>
            <a:r>
              <a:rPr lang="zh-CN" altLang="en-US" sz="2400" dirty="0" smtClean="0">
                <a:solidFill>
                  <a:schemeClr val="accent2"/>
                </a:solidFill>
              </a:rPr>
              <a:t>设备接口</a:t>
            </a:r>
            <a:r>
              <a:rPr lang="zh-CN" altLang="en-US" sz="2400" dirty="0" smtClean="0"/>
              <a:t>，使应用程序</a:t>
            </a:r>
            <a:r>
              <a:rPr lang="zh-CN" altLang="en-US" sz="2400" dirty="0" smtClean="0">
                <a:solidFill>
                  <a:schemeClr val="accent2"/>
                </a:solidFill>
              </a:rPr>
              <a:t>独立于物理设备</a:t>
            </a:r>
            <a:r>
              <a:rPr lang="zh-CN" altLang="en-US" sz="2400" dirty="0" smtClean="0"/>
              <a:t>，提高</a:t>
            </a:r>
            <a:r>
              <a:rPr lang="zh-CN" altLang="en-US" sz="2400" dirty="0" smtClean="0">
                <a:solidFill>
                  <a:schemeClr val="accent2"/>
                </a:solidFill>
              </a:rPr>
              <a:t>可适应性</a:t>
            </a:r>
            <a:r>
              <a:rPr lang="zh-CN" altLang="en-US" sz="2400" dirty="0" smtClean="0"/>
              <a:t>；在同样的接口和操作下完成不同的内容（如</a:t>
            </a:r>
            <a:r>
              <a:rPr lang="en-US" altLang="zh-CN" sz="2400" dirty="0" smtClean="0"/>
              <a:t>FAX Modem</a:t>
            </a:r>
            <a:r>
              <a:rPr lang="zh-CN" altLang="en-US" sz="2400" dirty="0" smtClean="0"/>
              <a:t>作为</a:t>
            </a:r>
            <a:r>
              <a:rPr lang="en-US" altLang="zh-CN" sz="2400" dirty="0" smtClean="0"/>
              <a:t>Windows</a:t>
            </a:r>
            <a:r>
              <a:rPr lang="zh-CN" altLang="en-US" sz="2400" dirty="0" smtClean="0"/>
              <a:t>上的打印机设备）。</a:t>
            </a:r>
            <a:endParaRPr lang="zh-CN" altLang="en-US" sz="2400" dirty="0" smtClean="0"/>
          </a:p>
          <a:p>
            <a:r>
              <a:rPr lang="zh-CN" altLang="en-US" sz="2400" dirty="0" smtClean="0">
                <a:solidFill>
                  <a:schemeClr val="accent2"/>
                </a:solidFill>
              </a:rPr>
              <a:t>设备分配与回收</a:t>
            </a:r>
            <a:r>
              <a:rPr lang="zh-CN" altLang="en-US" sz="2400" dirty="0" smtClean="0"/>
              <a:t>：在多用户间</a:t>
            </a:r>
            <a:r>
              <a:rPr lang="zh-CN" altLang="en-US" sz="2400" dirty="0" smtClean="0">
                <a:solidFill>
                  <a:schemeClr val="accent2"/>
                </a:solidFill>
              </a:rPr>
              <a:t>共享</a:t>
            </a:r>
            <a:r>
              <a:rPr lang="en-US" altLang="zh-CN" sz="2400" dirty="0" smtClean="0">
                <a:solidFill>
                  <a:schemeClr val="accent2"/>
                </a:solidFill>
              </a:rPr>
              <a:t>I/O</a:t>
            </a:r>
            <a:r>
              <a:rPr lang="zh-CN" altLang="en-US" sz="2400" dirty="0" smtClean="0">
                <a:solidFill>
                  <a:schemeClr val="accent2"/>
                </a:solidFill>
              </a:rPr>
              <a:t>设备资源</a:t>
            </a:r>
            <a:r>
              <a:rPr lang="zh-CN" altLang="en-US" sz="2400" dirty="0" smtClean="0"/>
              <a:t>。</a:t>
            </a:r>
            <a:endParaRPr lang="zh-CN" altLang="en-US" sz="2400" dirty="0" smtClean="0"/>
          </a:p>
          <a:p>
            <a:pPr lvl="1"/>
            <a:r>
              <a:rPr lang="zh-CN" altLang="en-US" sz="2000" dirty="0" smtClean="0">
                <a:solidFill>
                  <a:schemeClr val="accent2"/>
                </a:solidFill>
              </a:rPr>
              <a:t>虚拟设备</a:t>
            </a:r>
            <a:r>
              <a:rPr lang="en-US" altLang="zh-CN" sz="2000" dirty="0" smtClean="0"/>
              <a:t>(virtual device)</a:t>
            </a:r>
            <a:r>
              <a:rPr lang="zh-CN" altLang="en-US" sz="2000" dirty="0" smtClean="0"/>
              <a:t>：设备由多个进程共享，每个进程如同独占。</a:t>
            </a:r>
            <a:endParaRPr lang="zh-CN" altLang="en-US" sz="2000" dirty="0" smtClean="0"/>
          </a:p>
          <a:p>
            <a:r>
              <a:rPr lang="zh-CN" altLang="en-US" sz="2400" dirty="0" smtClean="0">
                <a:solidFill>
                  <a:schemeClr val="accent2"/>
                </a:solidFill>
              </a:rPr>
              <a:t>缓冲区管理</a:t>
            </a:r>
            <a:r>
              <a:rPr lang="zh-CN" altLang="en-US" sz="2400" dirty="0" smtClean="0"/>
              <a:t>：</a:t>
            </a:r>
            <a:r>
              <a:rPr lang="zh-CN" altLang="en-US" sz="2400" dirty="0" smtClean="0">
                <a:solidFill>
                  <a:schemeClr val="accent2"/>
                </a:solidFill>
              </a:rPr>
              <a:t>匹配</a:t>
            </a:r>
            <a:r>
              <a:rPr lang="en-US" altLang="zh-CN" sz="2400" dirty="0" smtClean="0"/>
              <a:t>CPU</a:t>
            </a:r>
            <a:r>
              <a:rPr lang="zh-CN" altLang="en-US" sz="2400" dirty="0" smtClean="0"/>
              <a:t>和外设的</a:t>
            </a:r>
            <a:r>
              <a:rPr lang="zh-CN" altLang="en-US" sz="2400" dirty="0" smtClean="0">
                <a:solidFill>
                  <a:schemeClr val="accent2"/>
                </a:solidFill>
              </a:rPr>
              <a:t>速度</a:t>
            </a:r>
            <a:r>
              <a:rPr lang="zh-CN" altLang="en-US" sz="2400" dirty="0" smtClean="0"/>
              <a:t>，提高两者的利用率（单缓冲区、双缓冲区和公用缓冲区）</a:t>
            </a: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solidFill>
                  <a:schemeClr val="accent2"/>
                </a:solidFill>
              </a:rPr>
              <a:t>文件存储空间管理</a:t>
            </a:r>
            <a:r>
              <a:rPr lang="zh-CN" altLang="en-US" dirty="0" smtClean="0"/>
              <a:t>：解决</a:t>
            </a:r>
            <a:r>
              <a:rPr lang="zh-CN" altLang="en-US" dirty="0" smtClean="0">
                <a:solidFill>
                  <a:schemeClr val="accent2"/>
                </a:solidFill>
              </a:rPr>
              <a:t>如何存放</a:t>
            </a:r>
            <a:r>
              <a:rPr lang="zh-CN" altLang="en-US" dirty="0" smtClean="0"/>
              <a:t>信息，以提高</a:t>
            </a:r>
            <a:r>
              <a:rPr lang="zh-CN" altLang="en-US" dirty="0" smtClean="0">
                <a:solidFill>
                  <a:schemeClr val="accent2"/>
                </a:solidFill>
              </a:rPr>
              <a:t>空间利用率</a:t>
            </a:r>
            <a:r>
              <a:rPr lang="zh-CN" altLang="en-US" dirty="0" smtClean="0"/>
              <a:t>和</a:t>
            </a:r>
            <a:r>
              <a:rPr lang="zh-CN" altLang="en-US" dirty="0" smtClean="0">
                <a:solidFill>
                  <a:schemeClr val="accent2"/>
                </a:solidFill>
              </a:rPr>
              <a:t>读写性能</a:t>
            </a:r>
            <a:r>
              <a:rPr lang="zh-CN" altLang="en-US" dirty="0" smtClean="0"/>
              <a:t>。</a:t>
            </a:r>
            <a:endParaRPr lang="zh-CN" altLang="en-US" dirty="0" smtClean="0"/>
          </a:p>
          <a:p>
            <a:pPr lvl="1"/>
            <a:r>
              <a:rPr lang="zh-CN" altLang="en-US" dirty="0" smtClean="0">
                <a:solidFill>
                  <a:schemeClr val="accent2"/>
                </a:solidFill>
              </a:rPr>
              <a:t>目录管理</a:t>
            </a:r>
            <a:r>
              <a:rPr lang="zh-CN" altLang="en-US" dirty="0" smtClean="0"/>
              <a:t>：解决信息</a:t>
            </a:r>
            <a:r>
              <a:rPr lang="zh-CN" altLang="en-US" dirty="0" smtClean="0">
                <a:solidFill>
                  <a:schemeClr val="accent2"/>
                </a:solidFill>
              </a:rPr>
              <a:t>检索问题</a:t>
            </a:r>
            <a:r>
              <a:rPr lang="zh-CN" altLang="en-US" dirty="0" smtClean="0"/>
              <a:t>。文件的</a:t>
            </a:r>
            <a:r>
              <a:rPr lang="zh-CN" altLang="en-US" dirty="0" smtClean="0">
                <a:solidFill>
                  <a:schemeClr val="accent2"/>
                </a:solidFill>
              </a:rPr>
              <a:t>属性</a:t>
            </a:r>
            <a:r>
              <a:rPr lang="zh-CN" altLang="en-US" dirty="0" smtClean="0"/>
              <a:t>（如文件名）、单一副本赋予多</a:t>
            </a:r>
            <a:r>
              <a:rPr lang="zh-CN" altLang="en-US" dirty="0" smtClean="0">
                <a:solidFill>
                  <a:schemeClr val="accent2"/>
                </a:solidFill>
              </a:rPr>
              <a:t>文件名</a:t>
            </a:r>
            <a:endParaRPr lang="zh-CN" altLang="en-US" dirty="0" smtClean="0"/>
          </a:p>
          <a:p>
            <a:pPr lvl="1"/>
            <a:r>
              <a:rPr lang="zh-CN" altLang="en-US" dirty="0" smtClean="0">
                <a:solidFill>
                  <a:schemeClr val="accent2"/>
                </a:solidFill>
              </a:rPr>
              <a:t>文件的读写管理和存取控制</a:t>
            </a:r>
            <a:r>
              <a:rPr lang="zh-CN" altLang="en-US" dirty="0" smtClean="0"/>
              <a:t>：解决信息</a:t>
            </a:r>
            <a:r>
              <a:rPr lang="zh-CN" altLang="en-US" dirty="0" smtClean="0">
                <a:solidFill>
                  <a:schemeClr val="accent2"/>
                </a:solidFill>
              </a:rPr>
              <a:t>安全问题</a:t>
            </a:r>
            <a:r>
              <a:rPr lang="zh-CN" altLang="en-US" dirty="0" smtClean="0"/>
              <a:t>。系统设口令</a:t>
            </a:r>
            <a:r>
              <a:rPr lang="en-US" altLang="zh-CN" dirty="0" smtClean="0"/>
              <a:t>"</a:t>
            </a:r>
            <a:r>
              <a:rPr lang="zh-CN" altLang="en-US" dirty="0" smtClean="0"/>
              <a:t>哪个</a:t>
            </a:r>
            <a:r>
              <a:rPr lang="zh-CN" altLang="en-US" dirty="0" smtClean="0">
                <a:solidFill>
                  <a:schemeClr val="accent2"/>
                </a:solidFill>
              </a:rPr>
              <a:t>用户</a:t>
            </a:r>
            <a:r>
              <a:rPr lang="en-US" altLang="zh-CN" dirty="0" smtClean="0"/>
              <a:t>"</a:t>
            </a:r>
            <a:r>
              <a:rPr lang="zh-CN" altLang="en-US" dirty="0" smtClean="0"/>
              <a:t>、用户分类</a:t>
            </a:r>
            <a:r>
              <a:rPr lang="en-US" altLang="zh-CN" dirty="0" smtClean="0"/>
              <a:t>"</a:t>
            </a:r>
            <a:r>
              <a:rPr lang="zh-CN" altLang="en-US" dirty="0" smtClean="0"/>
              <a:t>哪个</a:t>
            </a:r>
            <a:r>
              <a:rPr lang="zh-CN" altLang="en-US" dirty="0" smtClean="0">
                <a:solidFill>
                  <a:schemeClr val="accent2"/>
                </a:solidFill>
              </a:rPr>
              <a:t>用户组</a:t>
            </a:r>
            <a:r>
              <a:rPr lang="en-US" altLang="zh-CN" dirty="0" smtClean="0"/>
              <a:t>"</a:t>
            </a:r>
            <a:r>
              <a:rPr lang="zh-CN" altLang="en-US" dirty="0" smtClean="0"/>
              <a:t>、</a:t>
            </a:r>
            <a:r>
              <a:rPr lang="zh-CN" altLang="en-US" dirty="0" smtClean="0">
                <a:solidFill>
                  <a:schemeClr val="accent2"/>
                </a:solidFill>
              </a:rPr>
              <a:t>文件权限</a:t>
            </a:r>
            <a:r>
              <a:rPr lang="en-US" altLang="zh-CN" dirty="0" smtClean="0"/>
              <a:t>"</a:t>
            </a:r>
            <a:r>
              <a:rPr lang="zh-CN" altLang="en-US" dirty="0" smtClean="0"/>
              <a:t>针对用户或用户组的读写权</a:t>
            </a:r>
            <a:r>
              <a:rPr lang="en-US" altLang="zh-CN" dirty="0" smtClean="0"/>
              <a:t>"</a:t>
            </a:r>
            <a:endParaRPr lang="en-US" altLang="zh-CN" dirty="0" smtClean="0"/>
          </a:p>
          <a:p>
            <a:pPr lvl="1"/>
            <a:r>
              <a:rPr lang="zh-CN" altLang="en-US" dirty="0" smtClean="0">
                <a:solidFill>
                  <a:schemeClr val="accent2"/>
                </a:solidFill>
              </a:rPr>
              <a:t>软件管理</a:t>
            </a:r>
            <a:r>
              <a:rPr lang="zh-CN" altLang="en-US" dirty="0" smtClean="0"/>
              <a:t>：软件的</a:t>
            </a:r>
            <a:r>
              <a:rPr lang="zh-CN" altLang="en-US" dirty="0" smtClean="0">
                <a:solidFill>
                  <a:schemeClr val="accent2"/>
                </a:solidFill>
              </a:rPr>
              <a:t>版本</a:t>
            </a:r>
            <a:r>
              <a:rPr lang="zh-CN" altLang="en-US" dirty="0" smtClean="0"/>
              <a:t>、相互依赖关系、</a:t>
            </a:r>
            <a:r>
              <a:rPr lang="zh-CN" altLang="en-US" dirty="0" smtClean="0">
                <a:solidFill>
                  <a:schemeClr val="accent2"/>
                </a:solidFill>
              </a:rPr>
              <a:t>安装</a:t>
            </a:r>
            <a:r>
              <a:rPr lang="zh-CN" altLang="en-US" dirty="0" smtClean="0"/>
              <a:t>和</a:t>
            </a:r>
            <a:r>
              <a:rPr lang="zh-CN" altLang="en-US" dirty="0" smtClean="0">
                <a:solidFill>
                  <a:schemeClr val="accent2"/>
                </a:solidFill>
              </a:rPr>
              <a:t>拆除</a:t>
            </a:r>
            <a:r>
              <a:rPr lang="zh-CN" altLang="en-US" dirty="0" smtClean="0"/>
              <a:t>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t>单道批处理系统的工作方式</a:t>
            </a:r>
            <a:endParaRPr lang="en-US" altLang="zh-CN" sz="2400" dirty="0" smtClean="0"/>
          </a:p>
          <a:p>
            <a:pPr lvl="1"/>
            <a:r>
              <a:rPr lang="zh-CN" altLang="en-US" sz="2000" dirty="0" smtClean="0"/>
              <a:t>用户提交</a:t>
            </a:r>
            <a:r>
              <a:rPr lang="zh-CN" altLang="en-US" sz="2000" dirty="0" smtClean="0">
                <a:solidFill>
                  <a:srgbClr val="FF0000"/>
                </a:solidFill>
              </a:rPr>
              <a:t>作业</a:t>
            </a:r>
            <a:r>
              <a:rPr lang="zh-CN" altLang="en-US" sz="2000" dirty="0" smtClean="0"/>
              <a:t>：以纸带或卡片为介质</a:t>
            </a:r>
            <a:endParaRPr lang="zh-CN" altLang="en-US" sz="2000" dirty="0" smtClean="0"/>
          </a:p>
          <a:p>
            <a:pPr lvl="1"/>
            <a:r>
              <a:rPr lang="zh-CN" altLang="en-US" sz="2000" dirty="0" smtClean="0"/>
              <a:t>操作员合</a:t>
            </a:r>
            <a:r>
              <a:rPr lang="zh-CN" altLang="en-US" sz="2000" dirty="0" smtClean="0">
                <a:solidFill>
                  <a:srgbClr val="FF0000"/>
                </a:solidFill>
              </a:rPr>
              <a:t>成批</a:t>
            </a:r>
            <a:r>
              <a:rPr lang="zh-CN" altLang="en-US" sz="2000" dirty="0" smtClean="0"/>
              <a:t>作业：结果为磁带介质</a:t>
            </a:r>
            <a:endParaRPr lang="zh-CN" altLang="en-US" sz="2000" dirty="0" smtClean="0"/>
          </a:p>
          <a:p>
            <a:pPr lvl="1"/>
            <a:r>
              <a:rPr lang="zh-CN" altLang="en-US" sz="2000" dirty="0" smtClean="0"/>
              <a:t>利用卫星机完成输入输出功能</a:t>
            </a:r>
            <a:endParaRPr lang="en-US" altLang="zh-CN" sz="2000" dirty="0" smtClean="0"/>
          </a:p>
          <a:p>
            <a:pPr lvl="1"/>
            <a:r>
              <a:rPr lang="zh-CN" altLang="en-US" sz="2000" dirty="0" smtClean="0"/>
              <a:t>主机与卫星机可并行工作</a:t>
            </a:r>
            <a:endParaRPr lang="en-US" altLang="zh-CN" sz="2000" dirty="0" smtClean="0"/>
          </a:p>
          <a:p>
            <a:endParaRPr lang="en-US" altLang="zh-CN" dirty="0" smtClean="0"/>
          </a:p>
          <a:p>
            <a:r>
              <a:rPr lang="zh-CN" altLang="en-US" dirty="0" smtClean="0"/>
              <a:t>单道批处理的主要问题</a:t>
            </a:r>
            <a:endParaRPr lang="en-US" altLang="zh-CN" dirty="0" smtClean="0"/>
          </a:p>
          <a:p>
            <a:r>
              <a:rPr lang="en-US" altLang="zh-CN" baseline="0" dirty="0" smtClean="0"/>
              <a:t>    </a:t>
            </a:r>
            <a:r>
              <a:rPr lang="en-US" altLang="zh-CN" dirty="0" smtClean="0"/>
              <a:t>CPU</a:t>
            </a:r>
            <a:r>
              <a:rPr lang="zh-CN" altLang="en-US" dirty="0" smtClean="0"/>
              <a:t>和</a:t>
            </a:r>
            <a:r>
              <a:rPr lang="en-US" altLang="zh-CN" dirty="0" smtClean="0"/>
              <a:t>I/O</a:t>
            </a:r>
            <a:r>
              <a:rPr lang="zh-CN" altLang="en-US" dirty="0" smtClean="0"/>
              <a:t>设备使用忙闲不均（取决于当前作业的特性）。</a:t>
            </a:r>
            <a:endParaRPr lang="zh-CN" altLang="en-US" dirty="0" smtClean="0"/>
          </a:p>
          <a:p>
            <a:pPr lvl="1"/>
            <a:r>
              <a:rPr lang="zh-CN" altLang="en-US" dirty="0" smtClean="0"/>
              <a:t>对计算为主的作业，外设空闲；</a:t>
            </a:r>
            <a:endParaRPr lang="zh-CN" altLang="en-US" dirty="0" smtClean="0"/>
          </a:p>
          <a:p>
            <a:pPr lvl="1"/>
            <a:r>
              <a:rPr lang="zh-CN" altLang="en-US" dirty="0" smtClean="0"/>
              <a:t>对</a:t>
            </a:r>
            <a:r>
              <a:rPr lang="en-US" altLang="zh-CN" dirty="0" smtClean="0"/>
              <a:t>I/O</a:t>
            </a:r>
            <a:r>
              <a:rPr lang="zh-CN" altLang="en-US" dirty="0" smtClean="0"/>
              <a:t>为主的作业，</a:t>
            </a:r>
            <a:r>
              <a:rPr lang="en-US" altLang="zh-CN" dirty="0" smtClean="0"/>
              <a:t>CPU</a:t>
            </a:r>
            <a:r>
              <a:rPr lang="zh-CN" altLang="en-US" dirty="0" smtClean="0"/>
              <a:t>空闲；</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多道批处理的运行特征</a:t>
            </a:r>
            <a:endParaRPr lang="zh-CN" altLang="en-US" dirty="0" smtClean="0"/>
          </a:p>
          <a:p>
            <a:pPr lvl="1"/>
            <a:r>
              <a:rPr lang="zh-CN" altLang="en-US" dirty="0" smtClean="0"/>
              <a:t>多道：内存中同时存放几个作业</a:t>
            </a:r>
            <a:endParaRPr lang="zh-CN" altLang="en-US" dirty="0" smtClean="0"/>
          </a:p>
          <a:p>
            <a:pPr lvl="1"/>
            <a:r>
              <a:rPr lang="zh-CN" altLang="en-US" dirty="0" smtClean="0"/>
              <a:t>宏观上并行运行：都处于运行状态，但都未运行完</a:t>
            </a:r>
            <a:endParaRPr lang="zh-CN" altLang="en-US" dirty="0" smtClean="0"/>
          </a:p>
          <a:p>
            <a:pPr lvl="1"/>
            <a:r>
              <a:rPr lang="zh-CN" altLang="en-US" dirty="0" smtClean="0"/>
              <a:t>微观上串行运行：各作业交替使用</a:t>
            </a:r>
            <a:r>
              <a:rPr lang="en-US" altLang="zh-CN" dirty="0" smtClean="0"/>
              <a:t>CPU</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在当前运行的作业需作</a:t>
            </a:r>
            <a:r>
              <a:rPr lang="en-US" altLang="zh-CN" dirty="0" smtClean="0"/>
              <a:t>I/O</a:t>
            </a:r>
            <a:r>
              <a:rPr lang="zh-CN" altLang="en-US" dirty="0" smtClean="0"/>
              <a:t>处理时，</a:t>
            </a:r>
            <a:r>
              <a:rPr lang="en-US" altLang="zh-CN" dirty="0" smtClean="0"/>
              <a:t>CPU</a:t>
            </a:r>
            <a:r>
              <a:rPr lang="zh-CN" altLang="en-US" dirty="0" smtClean="0"/>
              <a:t>转而执行另一个作业。（</a:t>
            </a:r>
            <a:r>
              <a:rPr lang="en-US" altLang="zh-CN" dirty="0" smtClean="0"/>
              <a:t>I/O</a:t>
            </a:r>
            <a:r>
              <a:rPr lang="zh-CN" altLang="en-US" dirty="0" smtClean="0"/>
              <a:t>完成后是否立刻恢复执行？要等到其他程序再次</a:t>
            </a:r>
            <a:r>
              <a:rPr lang="en-US" altLang="zh-CN" dirty="0" smtClean="0"/>
              <a:t>I/O</a:t>
            </a:r>
            <a:r>
              <a:rPr lang="zh-CN" altLang="en-US" dirty="0" smtClean="0"/>
              <a:t>时）</a:t>
            </a:r>
            <a:endParaRPr lang="zh-CN" altLang="en-US" dirty="0" smtClean="0"/>
          </a:p>
          <a:p>
            <a:endParaRPr lang="en-US" altLang="zh-CN" dirty="0" smtClean="0"/>
          </a:p>
          <a:p>
            <a:r>
              <a:rPr lang="zh-CN" altLang="en-US" dirty="0" smtClean="0"/>
              <a:t>优点：</a:t>
            </a:r>
            <a:endParaRPr lang="zh-CN" altLang="en-US" dirty="0" smtClean="0"/>
          </a:p>
          <a:p>
            <a:pPr lvl="1"/>
            <a:r>
              <a:rPr lang="zh-CN" altLang="en-US" dirty="0" smtClean="0"/>
              <a:t>资源利用率高：</a:t>
            </a:r>
            <a:r>
              <a:rPr lang="en-US" altLang="zh-CN" dirty="0" smtClean="0"/>
              <a:t>CPU</a:t>
            </a:r>
            <a:r>
              <a:rPr lang="zh-CN" altLang="en-US" dirty="0" smtClean="0"/>
              <a:t>和内存利用率较高；</a:t>
            </a:r>
            <a:endParaRPr lang="zh-CN" altLang="en-US" dirty="0" smtClean="0"/>
          </a:p>
          <a:p>
            <a:pPr lvl="1"/>
            <a:r>
              <a:rPr lang="zh-CN" altLang="en-US" dirty="0" smtClean="0"/>
              <a:t>作业吞吐量大：单位时间内完成的工作总量大；</a:t>
            </a:r>
            <a:endParaRPr lang="zh-CN" altLang="en-US" dirty="0" smtClean="0"/>
          </a:p>
          <a:p>
            <a:r>
              <a:rPr lang="zh-CN" altLang="en-US" dirty="0" smtClean="0"/>
              <a:t>缺点：</a:t>
            </a:r>
            <a:endParaRPr lang="zh-CN" altLang="en-US" dirty="0" smtClean="0"/>
          </a:p>
          <a:p>
            <a:pPr lvl="1"/>
            <a:r>
              <a:rPr lang="zh-CN" altLang="en-US" dirty="0" smtClean="0"/>
              <a:t>用户交互性差：整个作业完成后或中间出错时，才与用户交互，不利于调试和修改；</a:t>
            </a:r>
            <a:endParaRPr lang="zh-CN" altLang="en-US" dirty="0" smtClean="0"/>
          </a:p>
          <a:p>
            <a:pPr lvl="1"/>
            <a:r>
              <a:rPr lang="zh-CN" altLang="en-US" dirty="0" smtClean="0"/>
              <a:t>作业平均周转时间长：短作业的周转时间显著增长；</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统上的技术多道批处理系统上的技术</a:t>
            </a:r>
            <a:endParaRPr lang="en-US" altLang="zh-CN" dirty="0" smtClean="0"/>
          </a:p>
          <a:p>
            <a:r>
              <a:rPr lang="zh-CN" altLang="en-US" sz="1200" dirty="0" smtClean="0"/>
              <a:t>   作业调度：作业的现场保存和恢复－－上下文切换</a:t>
            </a:r>
            <a:endParaRPr lang="zh-CN" altLang="en-US" sz="1200" dirty="0" smtClean="0"/>
          </a:p>
          <a:p>
            <a:r>
              <a:rPr lang="zh-CN" altLang="en-US" sz="1200" dirty="0" smtClean="0"/>
              <a:t>   资源共享：资源的竞争和同步－－互斥</a:t>
            </a:r>
            <a:r>
              <a:rPr lang="en-US" altLang="zh-CN" sz="1200" dirty="0" smtClean="0"/>
              <a:t>(exclusion)</a:t>
            </a:r>
            <a:r>
              <a:rPr lang="zh-CN" altLang="en-US" sz="1200" dirty="0" smtClean="0"/>
              <a:t>和同步</a:t>
            </a:r>
            <a:r>
              <a:rPr lang="en-US" altLang="zh-CN" sz="1200" dirty="0" smtClean="0"/>
              <a:t>(synchronization)</a:t>
            </a:r>
            <a:r>
              <a:rPr lang="zh-CN" altLang="en-US" sz="1200" dirty="0" smtClean="0"/>
              <a:t>机制</a:t>
            </a:r>
            <a:endParaRPr lang="zh-CN" altLang="en-US" sz="1200" dirty="0" smtClean="0"/>
          </a:p>
          <a:p>
            <a:r>
              <a:rPr lang="zh-CN" altLang="en-US" sz="1200" dirty="0" smtClean="0"/>
              <a:t>   内存使用：提高内存使用效率（为当前由</a:t>
            </a:r>
            <a:r>
              <a:rPr lang="en-US" altLang="zh-CN" sz="1200" dirty="0" smtClean="0"/>
              <a:t>CPU</a:t>
            </a:r>
            <a:r>
              <a:rPr lang="zh-CN" altLang="en-US" sz="1200" dirty="0" smtClean="0"/>
              <a:t>执行的程序提供足够的内存）－－覆盖</a:t>
            </a:r>
            <a:r>
              <a:rPr lang="en-US" altLang="zh-CN" sz="1200" dirty="0" smtClean="0"/>
              <a:t>(overlay)</a:t>
            </a:r>
            <a:r>
              <a:rPr lang="zh-CN" altLang="en-US" sz="1200" dirty="0" smtClean="0"/>
              <a:t>，交换</a:t>
            </a:r>
            <a:r>
              <a:rPr lang="en-US" altLang="zh-CN" sz="1200" dirty="0" smtClean="0"/>
              <a:t>(swap)</a:t>
            </a:r>
            <a:r>
              <a:rPr lang="zh-CN" altLang="en-US" sz="1200" dirty="0" smtClean="0"/>
              <a:t>和虚拟    存储</a:t>
            </a:r>
            <a:r>
              <a:rPr lang="en-US" altLang="zh-CN" sz="1200" dirty="0" smtClean="0"/>
              <a:t>(virtual memory)</a:t>
            </a:r>
            <a:endParaRPr lang="en-US" altLang="zh-CN" sz="1200" dirty="0" smtClean="0"/>
          </a:p>
          <a:p>
            <a:r>
              <a:rPr lang="zh-CN" altLang="en-US" sz="1200" dirty="0" smtClean="0"/>
              <a:t>   内存保护：系统存储区和各应用程序存储区不可冲突－－存储保护</a:t>
            </a:r>
            <a:endParaRPr lang="zh-CN" altLang="en-US" sz="1200" dirty="0" smtClean="0"/>
          </a:p>
          <a:p>
            <a:r>
              <a:rPr lang="zh-CN" altLang="en-US" sz="1200" dirty="0" smtClean="0"/>
              <a:t>   文件非顺序存放、随机存取</a:t>
            </a:r>
            <a:endParaRPr lang="en-US" altLang="zh-CN" sz="1200" dirty="0" smtClean="0"/>
          </a:p>
          <a:p>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出现了：作业管理、处理机管理、存储管理、设备管理、文件系统管理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覆盖技术的实现是把程序划分为若干个功能上相对独立的程序段，按照其自身的逻辑结构使那些不会同时运行的程序段共享同一块内存区域。程序段先保存在磁盘上，当有关程序的前一部分执行结束后，把后续程序段调入内存，覆盖前面的程序段。 交换技术：在分时系统中，用户的进程比内存能容纳的数量更多，系统将那些不再运行的进程或某一部分调出内存，暂时放在外存上的一个后备存储区，通常称为交换区，当需要运行这些进程时，再将它们装入内存。</a:t>
            </a:r>
            <a:endParaRPr lang="zh-CN" altLang="en-US" dirty="0" smtClean="0"/>
          </a:p>
          <a:p>
            <a:endParaRPr lang="en-US" altLang="zh-CN" sz="1200" dirty="0" smtClean="0"/>
          </a:p>
          <a:p>
            <a:endParaRPr lang="en-US" altLang="zh-CN" sz="1200" dirty="0" smtClean="0"/>
          </a:p>
          <a:p>
            <a:r>
              <a:rPr lang="en-US" altLang="zh-CN" sz="1200" b="0" i="0" kern="1200" dirty="0" err="1" smtClean="0">
                <a:solidFill>
                  <a:schemeClr val="tx1"/>
                </a:solidFill>
                <a:effectLst/>
                <a:latin typeface="+mn-lt"/>
                <a:ea typeface="+mn-ea"/>
                <a:cs typeface="+mn-cs"/>
              </a:rPr>
              <a:t>FrederickP.Brooks</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smtClean="0"/>
              <a:t>“</a:t>
            </a:r>
            <a:r>
              <a:rPr lang="zh-CN" altLang="en-US" sz="2800" dirty="0" smtClean="0"/>
              <a:t>分时”的含义</a:t>
            </a:r>
            <a:endParaRPr lang="en-US" altLang="zh-CN" sz="2800" dirty="0" smtClean="0"/>
          </a:p>
          <a:p>
            <a:r>
              <a:rPr lang="en-US" altLang="zh-CN" sz="2800" baseline="0" dirty="0" smtClean="0"/>
              <a:t>     </a:t>
            </a:r>
            <a:r>
              <a:rPr lang="zh-CN" altLang="en-US" sz="2800" dirty="0" smtClean="0"/>
              <a:t>分时是指多个用户分享使用同一台计算机。每个用户都有一个联机的终端。</a:t>
            </a:r>
            <a:endParaRPr lang="en-US" altLang="zh-CN" sz="2800" dirty="0" smtClean="0"/>
          </a:p>
          <a:p>
            <a:r>
              <a:rPr lang="en-US" altLang="zh-CN" sz="2800" dirty="0" smtClean="0"/>
              <a:t>     </a:t>
            </a:r>
            <a:r>
              <a:rPr lang="zh-CN" altLang="en-US" sz="2800" dirty="0" smtClean="0"/>
              <a:t>多个程序分时共享硬件和软件资源。</a:t>
            </a:r>
            <a:endParaRPr lang="en-US" altLang="zh-CN" sz="2800" dirty="0" smtClean="0"/>
          </a:p>
          <a:p>
            <a:endParaRPr lang="zh-CN" altLang="en-US" sz="2800" dirty="0" smtClean="0"/>
          </a:p>
          <a:p>
            <a:pPr lvl="1"/>
            <a:r>
              <a:rPr lang="zh-CN" altLang="en-US" sz="2400" dirty="0" smtClean="0"/>
              <a:t>多个用户分时：单个用户使用计算机的效率低，因而允许多个应用程序同时在内存中，分别服务于不同的用户。有用户输入时由</a:t>
            </a:r>
            <a:r>
              <a:rPr lang="en-US" altLang="zh-CN" sz="2400" dirty="0" smtClean="0"/>
              <a:t>CPU</a:t>
            </a:r>
            <a:r>
              <a:rPr lang="zh-CN" altLang="en-US" sz="2400" dirty="0" smtClean="0"/>
              <a:t>执行，处理完一次用户输入后程序暂停，等待下一次用户输入－－时走时停</a:t>
            </a:r>
            <a:endParaRPr lang="zh-CN" altLang="en-US" sz="2400" dirty="0" smtClean="0"/>
          </a:p>
          <a:p>
            <a:pPr lvl="1"/>
            <a:r>
              <a:rPr lang="zh-CN" altLang="en-US" sz="2400" dirty="0" smtClean="0"/>
              <a:t>前台和后台程序</a:t>
            </a:r>
            <a:r>
              <a:rPr lang="en-US" altLang="zh-CN" sz="2400" dirty="0" smtClean="0"/>
              <a:t>(foreground &amp; background)</a:t>
            </a:r>
            <a:r>
              <a:rPr lang="zh-CN" altLang="en-US" sz="2400" dirty="0" smtClean="0"/>
              <a:t>分时：后台程序不占用终端输入输出，不与用户交互－－现在的图形用户界面</a:t>
            </a:r>
            <a:r>
              <a:rPr lang="en-US" altLang="zh-CN" sz="2400" dirty="0" smtClean="0"/>
              <a:t>(GUI)</a:t>
            </a:r>
            <a:r>
              <a:rPr lang="zh-CN" altLang="en-US" sz="2400" dirty="0" smtClean="0"/>
              <a:t>，除当前交互的程序</a:t>
            </a:r>
            <a:r>
              <a:rPr lang="en-US" altLang="zh-CN" sz="2400" dirty="0" smtClean="0"/>
              <a:t>(</a:t>
            </a:r>
            <a:r>
              <a:rPr lang="zh-CN" altLang="en-US" sz="2400" dirty="0" smtClean="0"/>
              <a:t>输入焦点</a:t>
            </a:r>
            <a:r>
              <a:rPr lang="en-US" altLang="zh-CN" sz="2400" dirty="0" smtClean="0"/>
              <a:t>)</a:t>
            </a:r>
            <a:r>
              <a:rPr lang="zh-CN" altLang="en-US" sz="2400" dirty="0" smtClean="0"/>
              <a:t>之外，其他程序均作为后台</a:t>
            </a:r>
            <a:endParaRPr lang="zh-CN" altLang="en-US" sz="2400" dirty="0" smtClean="0"/>
          </a:p>
          <a:p>
            <a:pPr lvl="1"/>
            <a:r>
              <a:rPr lang="zh-CN" altLang="en-US" sz="2400" dirty="0" smtClean="0"/>
              <a:t>通常按时间片</a:t>
            </a:r>
            <a:r>
              <a:rPr lang="en-US" altLang="zh-CN" sz="2400" dirty="0" smtClean="0"/>
              <a:t>(time slice)</a:t>
            </a:r>
            <a:r>
              <a:rPr lang="zh-CN" altLang="en-US" sz="2400" dirty="0" smtClean="0"/>
              <a:t>分配：各个程序在</a:t>
            </a:r>
            <a:r>
              <a:rPr lang="en-US" altLang="zh-CN" sz="2400" dirty="0" smtClean="0"/>
              <a:t>CPU</a:t>
            </a:r>
            <a:r>
              <a:rPr lang="zh-CN" altLang="en-US" sz="2400" dirty="0" smtClean="0"/>
              <a:t>上执行的轮换时间</a:t>
            </a:r>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a:lnSpc>
                <a:spcPct val="200000"/>
              </a:lnSpc>
            </a:pPr>
            <a:r>
              <a:rPr lang="zh-CN" altLang="en-US" sz="2400" dirty="0" smtClean="0"/>
              <a:t>分时系统的特点</a:t>
            </a:r>
            <a:endParaRPr lang="en-US" altLang="zh-CN" sz="2400" dirty="0" smtClean="0"/>
          </a:p>
          <a:p>
            <a:pPr lvl="1">
              <a:lnSpc>
                <a:spcPct val="200000"/>
              </a:lnSpc>
            </a:pPr>
            <a:r>
              <a:rPr lang="zh-CN" altLang="en-US" sz="2000" dirty="0" smtClean="0"/>
              <a:t>人机交互性好：在调试和运行程序时由用户自己操作。</a:t>
            </a:r>
            <a:endParaRPr lang="zh-CN" altLang="en-US" sz="2000" dirty="0" smtClean="0"/>
          </a:p>
          <a:p>
            <a:pPr lvl="1">
              <a:lnSpc>
                <a:spcPct val="200000"/>
              </a:lnSpc>
            </a:pPr>
            <a:r>
              <a:rPr lang="zh-CN" altLang="en-US" sz="2000" dirty="0" smtClean="0"/>
              <a:t>共享主机：多个用户同时使用。</a:t>
            </a:r>
            <a:endParaRPr lang="zh-CN" altLang="en-US" sz="2000" dirty="0" smtClean="0"/>
          </a:p>
          <a:p>
            <a:pPr lvl="1">
              <a:lnSpc>
                <a:spcPct val="200000"/>
              </a:lnSpc>
            </a:pPr>
            <a:r>
              <a:rPr lang="zh-CN" altLang="en-US" sz="2000" dirty="0" smtClean="0"/>
              <a:t>用户独立性：对每个用户而言好象独占主机。</a:t>
            </a:r>
            <a:endParaRPr lang="zh-CN" altLang="en-US" sz="2000" dirty="0" smtClean="0"/>
          </a:p>
          <a:p>
            <a:pPr lvl="1"/>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1983</a:t>
            </a:r>
            <a:r>
              <a:rPr lang="zh-CN" altLang="en-US" sz="1200" b="0" i="0" kern="1200" dirty="0" smtClean="0">
                <a:solidFill>
                  <a:schemeClr val="tx1"/>
                </a:solidFill>
                <a:effectLst/>
                <a:latin typeface="+mn-lt"/>
                <a:ea typeface="+mn-ea"/>
                <a:cs typeface="+mn-cs"/>
              </a:rPr>
              <a:t>年</a:t>
            </a:r>
            <a:r>
              <a:rPr lang="en-US" altLang="zh-CN" dirty="0" smtClean="0"/>
              <a:t>Dennis Ritchie</a:t>
            </a:r>
            <a:r>
              <a:rPr lang="zh-CN" altLang="en-US" sz="1200" b="0" i="0" kern="1200" dirty="0" smtClean="0">
                <a:solidFill>
                  <a:schemeClr val="tx1"/>
                </a:solidFill>
                <a:effectLst/>
                <a:latin typeface="+mn-lt"/>
                <a:ea typeface="+mn-ea"/>
                <a:cs typeface="+mn-cs"/>
              </a:rPr>
              <a:t>与</a:t>
            </a:r>
            <a:r>
              <a:rPr lang="en-US" altLang="zh-CN" sz="1200" dirty="0" smtClean="0"/>
              <a:t>Ken Thompson</a:t>
            </a:r>
            <a:r>
              <a:rPr lang="zh-CN" altLang="en-US" sz="1200" b="0" i="0" kern="1200" dirty="0" smtClean="0">
                <a:solidFill>
                  <a:schemeClr val="tx1"/>
                </a:solidFill>
                <a:effectLst/>
                <a:latin typeface="+mn-lt"/>
                <a:ea typeface="+mn-ea"/>
                <a:cs typeface="+mn-cs"/>
              </a:rPr>
              <a:t>一起获得了</a:t>
            </a:r>
            <a:r>
              <a:rPr lang="zh-CN" altLang="en-US" sz="1200" b="0" i="0" u="none" strike="noStrike" kern="1200" dirty="0" smtClean="0">
                <a:solidFill>
                  <a:schemeClr val="tx1"/>
                </a:solidFill>
                <a:effectLst/>
                <a:latin typeface="+mn-lt"/>
                <a:ea typeface="+mn-ea"/>
                <a:cs typeface="+mn-cs"/>
                <a:hlinkClick r:id="rId3"/>
              </a:rPr>
              <a:t>图灵奖</a:t>
            </a:r>
            <a:r>
              <a:rPr lang="zh-CN" altLang="en-US" sz="1200" b="0" i="0" kern="1200" dirty="0" smtClean="0">
                <a:solidFill>
                  <a:schemeClr val="tx1"/>
                </a:solidFill>
                <a:effectLst/>
                <a:latin typeface="+mn-lt"/>
                <a:ea typeface="+mn-ea"/>
                <a:cs typeface="+mn-cs"/>
              </a:rPr>
              <a:t>。理由是他们“研究发展了通用的操作系统理论，尤其是实现了</a:t>
            </a:r>
            <a:r>
              <a:rPr lang="en-US" altLang="zh-CN" sz="1200" b="0" i="0" kern="1200" dirty="0"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extLst>
              <a:ext uri="{BEBA8EAE-BF5A-486C-A8C5-ECC9F3942E4B}">
                <a14:imgProps xmlns:a14="http://schemas.microsoft.com/office/drawing/2010/main">
                  <a14:imgLayer r:embed="rId3">
                    <a14:imgEffect>
                      <a14:brightnessContrast bright="-50000" contrast="1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457200" indent="-457200">
              <a:lnSpc>
                <a:spcPct val="150000"/>
              </a:lnSpc>
              <a:buClr>
                <a:schemeClr val="accent2"/>
              </a:buClr>
              <a:buSzPct val="80000"/>
              <a:buFont typeface="Wingdings" panose="05000000000000000000" pitchFamily="2" charset="2"/>
              <a:buChar char="n"/>
              <a:defRPr/>
            </a:lvl1pPr>
            <a:lvl2pPr marL="742950" indent="-285750">
              <a:lnSpc>
                <a:spcPct val="150000"/>
              </a:lnSpc>
              <a:buClr>
                <a:schemeClr val="accent6"/>
              </a:buClr>
              <a:buSzPct val="75000"/>
              <a:buFont typeface="Wingdings" panose="05000000000000000000" pitchFamily="2" charset="2"/>
              <a:buChar char="n"/>
              <a:defRPr/>
            </a:lvl2pPr>
            <a:lvl3pPr marL="1143000" indent="-228600">
              <a:lnSpc>
                <a:spcPct val="150000"/>
              </a:lnSpc>
              <a:buClr>
                <a:srgbClr val="7030A0"/>
              </a:buClr>
              <a:buSzPct val="75000"/>
              <a:buFont typeface="Wingdings" panose="05000000000000000000" pitchFamily="2" charset="2"/>
              <a:buChar char="l"/>
              <a:defRPr/>
            </a:lvl3pPr>
            <a:lvl4pPr>
              <a:lnSpc>
                <a:spcPct val="150000"/>
              </a:lnSpc>
              <a:defRPr/>
            </a:lvl4pPr>
            <a:lvl5pPr>
              <a:lnSpc>
                <a:spcPct val="150000"/>
              </a:lnSpc>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F88C37D-08F5-4A8A-ACF4-47A03B889D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microsoft.com/office/2007/relationships/hdphoto" Target="../media/hdphoto1.wdp"/><Relationship Id="rId12" Type="http://schemas.openxmlformats.org/officeDocument/2006/relationships/image" Target="../media/image3.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extLst>
              <a:ext uri="{BEBA8EAE-BF5A-486C-A8C5-ECC9F3942E4B}">
                <a14:imgProps xmlns:a14="http://schemas.microsoft.com/office/drawing/2010/main">
                  <a14:imgLayer r:embed="rId13">
                    <a14:imgEffect>
                      <a14:brightnessContrast bright="-50000" contrast="1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7" name="矩形 6"/>
          <p:cNvSpPr/>
          <p:nvPr userDrawn="1"/>
        </p:nvSpPr>
        <p:spPr>
          <a:xfrm>
            <a:off x="0" y="980728"/>
            <a:ext cx="9144000" cy="5877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67544" y="130622"/>
            <a:ext cx="8208912" cy="70609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196752"/>
            <a:ext cx="8229600" cy="540060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8C37D-08F5-4A8A-ACF4-47A03B889D18}"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FF33C-36FB-46EF-A81A-0B0FD18DEF3B}" type="slidenum">
              <a:rPr lang="zh-CN" altLang="en-US" smtClean="0"/>
            </a:fld>
            <a:endParaRPr lang="zh-CN" altLang="en-US"/>
          </a:p>
        </p:txBody>
      </p:sp>
      <p:grpSp>
        <p:nvGrpSpPr>
          <p:cNvPr id="8" name="组合 7"/>
          <p:cNvGrpSpPr/>
          <p:nvPr userDrawn="1"/>
        </p:nvGrpSpPr>
        <p:grpSpPr>
          <a:xfrm>
            <a:off x="138051" y="44624"/>
            <a:ext cx="2345717" cy="792088"/>
            <a:chOff x="1740990" y="239943"/>
            <a:chExt cx="2746157" cy="1189586"/>
          </a:xfrm>
        </p:grpSpPr>
        <p:sp>
          <p:nvSpPr>
            <p:cNvPr id="9" name="TextBox 8"/>
            <p:cNvSpPr txBox="1"/>
            <p:nvPr/>
          </p:nvSpPr>
          <p:spPr>
            <a:xfrm>
              <a:off x="1740990" y="239943"/>
              <a:ext cx="2746157" cy="554676"/>
            </a:xfrm>
            <a:prstGeom prst="rect">
              <a:avLst/>
            </a:prstGeom>
            <a:noFill/>
          </p:spPr>
          <p:txBody>
            <a:bodyPr wrap="square" rtlCol="0">
              <a:spAutoFit/>
            </a:bodyPr>
            <a:lstStyle/>
            <a:p>
              <a:r>
                <a:rPr lang="zh-CN" altLang="en-US" sz="1800" b="1" dirty="0" smtClean="0">
                  <a:solidFill>
                    <a:schemeClr val="bg1"/>
                  </a:solidFill>
                  <a:latin typeface="黑体" panose="02010609060101010101" pitchFamily="49" charset="-122"/>
                  <a:ea typeface="黑体" panose="02010609060101010101" pitchFamily="49" charset="-122"/>
                </a:rPr>
                <a:t>计算机导论</a:t>
              </a:r>
              <a:endParaRPr lang="zh-CN" altLang="en-US" sz="1800" b="1" dirty="0">
                <a:solidFill>
                  <a:schemeClr val="bg1"/>
                </a:solidFill>
                <a:latin typeface="黑体" panose="02010609060101010101" pitchFamily="49" charset="-122"/>
                <a:ea typeface="黑体" panose="02010609060101010101" pitchFamily="49" charset="-122"/>
              </a:endParaRPr>
            </a:p>
          </p:txBody>
        </p:sp>
        <p:sp>
          <p:nvSpPr>
            <p:cNvPr id="10" name="TextBox 9"/>
            <p:cNvSpPr txBox="1"/>
            <p:nvPr/>
          </p:nvSpPr>
          <p:spPr>
            <a:xfrm>
              <a:off x="1786615" y="874853"/>
              <a:ext cx="2194730" cy="554676"/>
            </a:xfrm>
            <a:prstGeom prst="rect">
              <a:avLst/>
            </a:prstGeom>
            <a:noFill/>
          </p:spPr>
          <p:txBody>
            <a:bodyPr wrap="square" rtlCol="0">
              <a:spAutoFit/>
            </a:bodyPr>
            <a:lstStyle/>
            <a:p>
              <a:r>
                <a:rPr lang="en-US" altLang="zh-CN" sz="900" dirty="0" smtClean="0">
                  <a:solidFill>
                    <a:schemeClr val="bg1"/>
                  </a:solidFill>
                  <a:latin typeface="Arial Black" panose="020B0A04020102020204" pitchFamily="34" charset="0"/>
                </a:rPr>
                <a:t>INTRODUCTION OF COMPUTERS</a:t>
              </a:r>
              <a:endParaRPr lang="zh-CN" altLang="en-US" sz="900" dirty="0">
                <a:solidFill>
                  <a:schemeClr val="bg1"/>
                </a:solidFill>
                <a:latin typeface="Arial Black" panose="020B0A04020102020204" pitchFamily="34" charset="0"/>
              </a:endParaRPr>
            </a:p>
          </p:txBody>
        </p:sp>
        <p:cxnSp>
          <p:nvCxnSpPr>
            <p:cNvPr id="11" name="直接连接符 10"/>
            <p:cNvCxnSpPr/>
            <p:nvPr/>
          </p:nvCxnSpPr>
          <p:spPr>
            <a:xfrm>
              <a:off x="1789529" y="843481"/>
              <a:ext cx="2023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11.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7.jpeg"/><Relationship Id="rId1" Type="http://schemas.openxmlformats.org/officeDocument/2006/relationships/hyperlink" Target="http://www.csclub.uwaterloo.ca/gallery/kernighan-2004/aac?full=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jpe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11.emf"/><Relationship Id="rId1"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slide" Target="slide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3.xml"/><Relationship Id="rId5" Type="http://schemas.openxmlformats.org/officeDocument/2006/relationships/image" Target="../media/image31.wmf"/><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slide" Target="slide13.xml"/><Relationship Id="rId1" Type="http://schemas.openxmlformats.org/officeDocument/2006/relationships/image" Target="../media/image32.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slide" Target="slide14.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3.vml"/><Relationship Id="rId6" Type="http://schemas.openxmlformats.org/officeDocument/2006/relationships/slideLayout" Target="../slideLayouts/slideLayout13.xml"/><Relationship Id="rId5" Type="http://schemas.openxmlformats.org/officeDocument/2006/relationships/image" Target="../media/image35.wmf"/><Relationship Id="rId4" Type="http://schemas.openxmlformats.org/officeDocument/2006/relationships/image" Target="../media/image34.png"/><Relationship Id="rId3" Type="http://schemas.openxmlformats.org/officeDocument/2006/relationships/oleObject" Target="../embeddings/oleObject4.bin"/><Relationship Id="rId2" Type="http://schemas.openxmlformats.org/officeDocument/2006/relationships/image" Target="../media/image33.png"/><Relationship Id="rId1"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36.emf"/><Relationship Id="rId1"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70756" y="146756"/>
            <a:ext cx="5937955" cy="6581421"/>
          </a:xfrm>
          <a:prstGeom prst="rect">
            <a:avLst/>
          </a:prstGeom>
          <a:solidFill>
            <a:sysClr val="windowText" lastClr="000000">
              <a:alpha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9" name="标题 1"/>
          <p:cNvSpPr txBox="1"/>
          <p:nvPr/>
        </p:nvSpPr>
        <p:spPr>
          <a:xfrm>
            <a:off x="1881717" y="474133"/>
            <a:ext cx="5151261" cy="923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rPr>
              <a:t>第</a:t>
            </a:r>
            <a:r>
              <a:rPr kumimoji="0" lang="en-US" altLang="zh-CN" sz="4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rPr>
              <a:t>3</a:t>
            </a:r>
            <a:r>
              <a:rPr kumimoji="0" lang="zh-CN" altLang="en-US" sz="4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rPr>
              <a:t>章  操作系统</a:t>
            </a:r>
            <a:endParaRPr kumimoji="0" lang="zh-CN" altLang="en-US" sz="4400" b="1" i="0" u="none" strike="noStrike" kern="1200" cap="none" spc="0" normalizeH="0" baseline="0" noProof="0" dirty="0">
              <a:ln>
                <a:noFill/>
              </a:ln>
              <a:solidFill>
                <a:sysClr val="window" lastClr="FFFFFF"/>
              </a:solidFill>
              <a:effectLst/>
              <a:uLnTx/>
              <a:uFillTx/>
              <a:latin typeface="黑体" panose="02010609060101010101" pitchFamily="49" charset="-122"/>
              <a:ea typeface="黑体" panose="02010609060101010101" pitchFamily="49" charset="-122"/>
            </a:endParaRPr>
          </a:p>
        </p:txBody>
      </p:sp>
      <p:sp>
        <p:nvSpPr>
          <p:cNvPr id="20" name="内容占位符 2"/>
          <p:cNvSpPr txBox="1"/>
          <p:nvPr/>
        </p:nvSpPr>
        <p:spPr>
          <a:xfrm>
            <a:off x="1881717" y="1631601"/>
            <a:ext cx="5038372" cy="477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defRPr/>
            </a:pP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3.1</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lang="zh-CN" altLang="en-US" dirty="0">
                <a:solidFill>
                  <a:sysClr val="window" lastClr="FFFFFF"/>
                </a:solidFill>
                <a:latin typeface="微软雅黑" panose="020B0503020204020204" pitchFamily="34" charset="-122"/>
                <a:ea typeface="微软雅黑" panose="020B0503020204020204" pitchFamily="34" charset="-122"/>
              </a:rPr>
              <a:t>的概</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念</a:t>
            </a:r>
            <a:endPar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indent="0">
              <a:lnSpc>
                <a:spcPct val="150000"/>
              </a:lnSpc>
              <a:buNone/>
              <a:defRPr/>
            </a:pPr>
            <a:r>
              <a:rPr lang="en-US" altLang="zh-CN" dirty="0">
                <a:solidFill>
                  <a:sysClr val="window" lastClr="FFFFFF"/>
                </a:solidFill>
                <a:latin typeface="微软雅黑" panose="020B0503020204020204" pitchFamily="34" charset="-122"/>
                <a:ea typeface="微软雅黑" panose="020B0503020204020204" pitchFamily="34" charset="-122"/>
              </a:rPr>
              <a:t>3.2</a:t>
            </a:r>
            <a:r>
              <a:rPr lang="zh-CN" altLang="en-US" dirty="0">
                <a:solidFill>
                  <a:sysClr val="window" lastClr="FFFFFF"/>
                </a:solidFill>
                <a:latin typeface="微软雅黑" panose="020B0503020204020204" pitchFamily="34" charset="-122"/>
                <a:ea typeface="微软雅黑" panose="020B0503020204020204" pitchFamily="34" charset="-122"/>
              </a:rPr>
              <a:t>　</a:t>
            </a:r>
            <a:r>
              <a:rPr lang="en-US" altLang="zh-CN" dirty="0" smtClean="0">
                <a:solidFill>
                  <a:sysClr val="window" lastClr="FFFFFF"/>
                </a:solidFill>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操作系统的作用</a:t>
            </a:r>
            <a:endPar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lvl="0" indent="0">
              <a:lnSpc>
                <a:spcPct val="150000"/>
              </a:lnSpc>
              <a:buNone/>
              <a:defRPr/>
            </a:pP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3.3</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的</a:t>
            </a:r>
            <a:r>
              <a:rPr lang="zh-CN" altLang="en-US" dirty="0">
                <a:solidFill>
                  <a:sysClr val="window" lastClr="FFFFFF"/>
                </a:solidFill>
                <a:latin typeface="微软雅黑" panose="020B0503020204020204" pitchFamily="34" charset="-122"/>
                <a:ea typeface="微软雅黑" panose="020B0503020204020204" pitchFamily="34" charset="-122"/>
              </a:rPr>
              <a:t>发展</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历史</a:t>
            </a:r>
            <a:endPar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lvl="0" indent="0">
              <a:lnSpc>
                <a:spcPct val="150000"/>
              </a:lnSpc>
              <a:buNone/>
              <a:defRPr/>
            </a:pPr>
            <a:r>
              <a:rPr lang="en-US" altLang="zh-CN" dirty="0" smtClean="0">
                <a:solidFill>
                  <a:schemeClr val="bg1"/>
                </a:solidFill>
                <a:latin typeface="微软雅黑" panose="020B0503020204020204" pitchFamily="34" charset="-122"/>
                <a:ea typeface="微软雅黑" panose="020B0503020204020204" pitchFamily="34" charset="-122"/>
              </a:rPr>
              <a:t>3.4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lang="zh-CN" altLang="en-US" dirty="0">
                <a:solidFill>
                  <a:sysClr val="window" lastClr="FFFFFF"/>
                </a:solidFill>
                <a:latin typeface="微软雅黑" panose="020B0503020204020204" pitchFamily="34" charset="-122"/>
                <a:ea typeface="微软雅黑" panose="020B0503020204020204" pitchFamily="34" charset="-122"/>
              </a:rPr>
              <a:t>的基本特性</a:t>
            </a:r>
            <a:endParaRPr lang="en-US" altLang="zh-CN" dirty="0">
              <a:solidFill>
                <a:sysClr val="window" lastClr="FFFFFF"/>
              </a:solidFill>
              <a:latin typeface="微软雅黑" panose="020B0503020204020204" pitchFamily="34" charset="-122"/>
              <a:ea typeface="微软雅黑" panose="020B0503020204020204" pitchFamily="34" charset="-122"/>
            </a:endParaRPr>
          </a:p>
          <a:p>
            <a:pPr marL="0" lvl="0" indent="0">
              <a:lnSpc>
                <a:spcPct val="150000"/>
              </a:lnSpc>
              <a:buNone/>
              <a:defRPr/>
            </a:pPr>
            <a:r>
              <a:rPr lang="en-US" altLang="zh-CN" dirty="0">
                <a:solidFill>
                  <a:sysClr val="window" lastClr="FFFFFF"/>
                </a:solidFill>
                <a:latin typeface="微软雅黑" panose="020B0503020204020204" pitchFamily="34" charset="-122"/>
                <a:ea typeface="微软雅黑" panose="020B0503020204020204" pitchFamily="34" charset="-122"/>
              </a:rPr>
              <a:t>3.5 </a:t>
            </a:r>
            <a:r>
              <a:rPr lang="en-US" altLang="zh-CN" dirty="0" smtClean="0">
                <a:solidFill>
                  <a:sysClr val="window" lastClr="FFFFFF"/>
                </a:solidFill>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常见</a:t>
            </a:r>
            <a:r>
              <a:rPr lang="zh-CN" altLang="en-US" dirty="0">
                <a:solidFill>
                  <a:sysClr val="window" lastClr="FFFFFF"/>
                </a:solidFill>
                <a:latin typeface="微软雅黑" panose="020B0503020204020204" pitchFamily="34" charset="-122"/>
                <a:ea typeface="微软雅黑" panose="020B0503020204020204" pitchFamily="34" charset="-122"/>
              </a:rPr>
              <a:t>操作系统</a:t>
            </a:r>
            <a:endParaRPr lang="en-US" altLang="zh-CN" dirty="0">
              <a:solidFill>
                <a:sysClr val="window" lastClr="FFFFFF"/>
              </a:solidFill>
              <a:latin typeface="微软雅黑" panose="020B0503020204020204" pitchFamily="34" charset="-122"/>
              <a:ea typeface="微软雅黑" panose="020B0503020204020204" pitchFamily="34" charset="-122"/>
            </a:endParaRPr>
          </a:p>
          <a:p>
            <a:pPr marL="0" lvl="0" indent="0">
              <a:lnSpc>
                <a:spcPct val="150000"/>
              </a:lnSpc>
              <a:buNone/>
              <a:defRPr/>
            </a:pP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3.6</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的组件</a:t>
            </a:r>
            <a:r>
              <a:rPr kumimoji="0" lang="zh-CN" altLang="en-US" sz="28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endParaRPr kumimoji="0" lang="en-US" altLang="zh-CN" sz="28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0328" y="1052736"/>
            <a:ext cx="8928992" cy="3655512"/>
          </a:xfrm>
        </p:spPr>
        <p:txBody>
          <a:bodyPr>
            <a:normAutofit fontScale="92500" lnSpcReduction="10000"/>
          </a:bodyPr>
          <a:lstStyle/>
          <a:p>
            <a:r>
              <a:rPr lang="zh-CN" altLang="en-US" sz="2600" dirty="0"/>
              <a:t>单道批处理系统的工作方式</a:t>
            </a:r>
            <a:endParaRPr lang="en-US" altLang="zh-CN" sz="2600" dirty="0"/>
          </a:p>
          <a:p>
            <a:pPr lvl="1"/>
            <a:r>
              <a:rPr lang="zh-CN" altLang="en-US" sz="2200" dirty="0" smtClean="0"/>
              <a:t>用户</a:t>
            </a:r>
            <a:r>
              <a:rPr lang="zh-CN" altLang="en-US" sz="2200" dirty="0"/>
              <a:t>提交</a:t>
            </a:r>
            <a:r>
              <a:rPr lang="zh-CN" altLang="en-US" sz="2200" dirty="0" smtClean="0">
                <a:solidFill>
                  <a:srgbClr val="FF0000"/>
                </a:solidFill>
              </a:rPr>
              <a:t>作业</a:t>
            </a:r>
            <a:endParaRPr lang="en-US" altLang="zh-CN" sz="2200" dirty="0" smtClean="0">
              <a:solidFill>
                <a:srgbClr val="FF0000"/>
              </a:solidFill>
            </a:endParaRPr>
          </a:p>
          <a:p>
            <a:pPr lvl="1"/>
            <a:r>
              <a:rPr lang="zh-CN" altLang="en-US" sz="2200" dirty="0" smtClean="0"/>
              <a:t>操作员</a:t>
            </a:r>
            <a:r>
              <a:rPr lang="zh-CN" altLang="en-US" sz="2200" dirty="0" smtClean="0">
                <a:solidFill>
                  <a:srgbClr val="FF0000"/>
                </a:solidFill>
              </a:rPr>
              <a:t>成</a:t>
            </a:r>
            <a:r>
              <a:rPr lang="zh-CN" altLang="en-US" sz="2200" dirty="0">
                <a:solidFill>
                  <a:srgbClr val="FF0000"/>
                </a:solidFill>
              </a:rPr>
              <a:t>批</a:t>
            </a:r>
            <a:r>
              <a:rPr lang="zh-CN" altLang="en-US" sz="2200" dirty="0"/>
              <a:t>作业</a:t>
            </a:r>
            <a:endParaRPr lang="zh-CN" altLang="en-US" sz="2200" dirty="0"/>
          </a:p>
          <a:p>
            <a:pPr lvl="1"/>
            <a:r>
              <a:rPr lang="zh-CN" altLang="en-US" sz="2200" dirty="0"/>
              <a:t>利用卫星机完成输入输出</a:t>
            </a:r>
            <a:r>
              <a:rPr lang="zh-CN" altLang="en-US" sz="2200" dirty="0" smtClean="0"/>
              <a:t>功能</a:t>
            </a:r>
            <a:endParaRPr lang="en-US" altLang="zh-CN" sz="2200" dirty="0" smtClean="0"/>
          </a:p>
          <a:p>
            <a:pPr lvl="1"/>
            <a:r>
              <a:rPr lang="zh-CN" altLang="en-US" sz="2200" dirty="0" smtClean="0"/>
              <a:t>主机</a:t>
            </a:r>
            <a:r>
              <a:rPr lang="zh-CN" altLang="en-US" sz="2200" dirty="0"/>
              <a:t>与卫星机可并行</a:t>
            </a:r>
            <a:r>
              <a:rPr lang="zh-CN" altLang="en-US" sz="2200" dirty="0" smtClean="0"/>
              <a:t>工作</a:t>
            </a:r>
            <a:endParaRPr lang="en-US" altLang="zh-CN" sz="2200" dirty="0" smtClean="0"/>
          </a:p>
          <a:p>
            <a:r>
              <a:rPr lang="zh-CN" altLang="en-US" sz="2600" dirty="0" smtClean="0"/>
              <a:t>单道批处理系统的缺点</a:t>
            </a:r>
            <a:endParaRPr lang="en-US" altLang="zh-CN" sz="2600" dirty="0" smtClean="0"/>
          </a:p>
          <a:p>
            <a:pPr lvl="1"/>
            <a:r>
              <a:rPr lang="en-US" altLang="zh-CN" sz="2200" dirty="0"/>
              <a:t>CPU</a:t>
            </a:r>
            <a:r>
              <a:rPr lang="zh-CN" altLang="en-US" sz="2200" dirty="0"/>
              <a:t>和</a:t>
            </a:r>
            <a:r>
              <a:rPr lang="en-US" altLang="zh-CN" sz="2200" dirty="0"/>
              <a:t>I/O</a:t>
            </a:r>
            <a:r>
              <a:rPr lang="zh-CN" altLang="en-US" sz="2200" dirty="0"/>
              <a:t>设备使用忙闲不</a:t>
            </a:r>
            <a:r>
              <a:rPr lang="zh-CN" altLang="en-US" sz="2200" dirty="0" smtClean="0"/>
              <a:t>均</a:t>
            </a:r>
            <a:endParaRPr lang="zh-CN" altLang="en-US" sz="2200" dirty="0"/>
          </a:p>
        </p:txBody>
      </p:sp>
      <p:grpSp>
        <p:nvGrpSpPr>
          <p:cNvPr id="5" name="组合 4"/>
          <p:cNvGrpSpPr/>
          <p:nvPr/>
        </p:nvGrpSpPr>
        <p:grpSpPr>
          <a:xfrm>
            <a:off x="539552" y="4653136"/>
            <a:ext cx="7848872" cy="2055186"/>
            <a:chOff x="323528" y="3753590"/>
            <a:chExt cx="8496944" cy="2847274"/>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528" y="3753590"/>
              <a:ext cx="8496944" cy="248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22299" y="6200754"/>
              <a:ext cx="2465227" cy="400110"/>
            </a:xfrm>
            <a:prstGeom prst="rect">
              <a:avLst/>
            </a:prstGeom>
          </p:spPr>
          <p:txBody>
            <a:bodyPr wrap="none">
              <a:spAutoFit/>
            </a:bodyPr>
            <a:lstStyle/>
            <a:p>
              <a:r>
                <a:rPr lang="en-US" altLang="zh-CN" sz="2000" dirty="0"/>
                <a:t>An early batch system</a:t>
              </a:r>
              <a:endParaRPr lang="zh-CN" altLang="en-US" sz="2000" dirty="0"/>
            </a:p>
          </p:txBody>
        </p:sp>
      </p:grpSp>
      <p:sp>
        <p:nvSpPr>
          <p:cNvPr id="11" name="Rectangle 3"/>
          <p:cNvSpPr>
            <a:spLocks noGrp="1" noChangeArrowheads="1"/>
          </p:cNvSpPr>
          <p:nvPr/>
        </p:nvSpPr>
        <p:spPr bwMode="auto">
          <a:xfrm>
            <a:off x="3563888" y="2476500"/>
            <a:ext cx="7924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endParaRPr lang="zh-CN" altLang="en-US" sz="2400" dirty="0"/>
          </a:p>
        </p:txBody>
      </p:sp>
      <p:grpSp>
        <p:nvGrpSpPr>
          <p:cNvPr id="8" name="组合 7"/>
          <p:cNvGrpSpPr/>
          <p:nvPr/>
        </p:nvGrpSpPr>
        <p:grpSpPr>
          <a:xfrm>
            <a:off x="4571151" y="1509385"/>
            <a:ext cx="3240360" cy="1296144"/>
            <a:chOff x="5762092" y="1940894"/>
            <a:chExt cx="3240360" cy="1296144"/>
          </a:xfrm>
        </p:grpSpPr>
        <p:sp>
          <p:nvSpPr>
            <p:cNvPr id="13" name="AutoShape 39"/>
            <p:cNvSpPr>
              <a:spLocks noChangeArrowheads="1"/>
            </p:cNvSpPr>
            <p:nvPr/>
          </p:nvSpPr>
          <p:spPr bwMode="auto">
            <a:xfrm rot="10800000">
              <a:off x="5762092" y="1940894"/>
              <a:ext cx="3240360" cy="1296144"/>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lvl="1"/>
              <a:endParaRPr lang="zh-CN" altLang="en-US" sz="1800" b="1" dirty="0">
                <a:solidFill>
                  <a:schemeClr val="tx1"/>
                </a:solidFill>
              </a:endParaRPr>
            </a:p>
          </p:txBody>
        </p:sp>
        <p:sp>
          <p:nvSpPr>
            <p:cNvPr id="6" name="矩形 5"/>
            <p:cNvSpPr/>
            <p:nvPr/>
          </p:nvSpPr>
          <p:spPr>
            <a:xfrm>
              <a:off x="5868144" y="2127301"/>
              <a:ext cx="3134308" cy="923330"/>
            </a:xfrm>
            <a:prstGeom prst="rect">
              <a:avLst/>
            </a:prstGeom>
          </p:spPr>
          <p:txBody>
            <a:bodyPr wrap="square">
              <a:spAutoFit/>
            </a:bodyPr>
            <a:lstStyle/>
            <a:p>
              <a:r>
                <a:rPr lang="zh-CN" altLang="en-US" dirty="0"/>
                <a:t>用户</a:t>
              </a:r>
              <a:r>
                <a:rPr lang="zh-CN" altLang="en-US" dirty="0" smtClean="0"/>
                <a:t>程序</a:t>
              </a:r>
              <a:endParaRPr lang="en-US" altLang="zh-CN" dirty="0" smtClean="0"/>
            </a:p>
            <a:p>
              <a:r>
                <a:rPr lang="zh-CN" altLang="en-US" dirty="0" smtClean="0"/>
                <a:t>数据</a:t>
              </a:r>
              <a:endParaRPr lang="en-US" altLang="zh-CN" dirty="0" smtClean="0"/>
            </a:p>
            <a:p>
              <a:r>
                <a:rPr lang="zh-CN" altLang="en-US" dirty="0" smtClean="0"/>
                <a:t>作业</a:t>
              </a:r>
              <a:r>
                <a:rPr lang="zh-CN" altLang="en-US" dirty="0"/>
                <a:t>说明书（作业控制语言）</a:t>
              </a:r>
              <a:endParaRPr lang="zh-CN" altLang="en-US" b="1" dirty="0"/>
            </a:p>
          </p:txBody>
        </p:sp>
      </p:grpSp>
      <p:sp>
        <p:nvSpPr>
          <p:cNvPr id="7" name="标题 6"/>
          <p:cNvSpPr>
            <a:spLocks noGrp="1"/>
          </p:cNvSpPr>
          <p:nvPr>
            <p:ph type="title"/>
          </p:nvPr>
        </p:nvSpPr>
        <p:spPr>
          <a:xfrm>
            <a:off x="2411760" y="-27384"/>
            <a:ext cx="5976664" cy="1080120"/>
          </a:xfrm>
        </p:spPr>
        <p:txBody>
          <a:bodyPr>
            <a:normAutofit/>
          </a:bodyPr>
          <a:lstStyle/>
          <a:p>
            <a:pPr lvl="1" algn="ctr" rtl="0">
              <a:spcBef>
                <a:spcPct val="0"/>
              </a:spcBef>
            </a:pPr>
            <a:r>
              <a:rPr lang="en-US" altLang="zh-CN" sz="3200" b="1" dirty="0">
                <a:solidFill>
                  <a:schemeClr val="bg1"/>
                </a:solidFill>
                <a:latin typeface="Arial" panose="020B0604020202020204" pitchFamily="34" charset="0"/>
                <a:ea typeface="宋体" panose="02010600030101010101" pitchFamily="2" charset="-122"/>
              </a:rPr>
              <a:t>3.3.2 </a:t>
            </a:r>
            <a:r>
              <a:rPr lang="zh-CN" altLang="en-US" sz="3200" b="1" dirty="0">
                <a:solidFill>
                  <a:schemeClr val="bg1"/>
                </a:solidFill>
                <a:latin typeface="微软雅黑" panose="020B0503020204020204" pitchFamily="34" charset="-122"/>
                <a:ea typeface="微软雅黑" panose="020B0503020204020204" pitchFamily="34" charset="-122"/>
              </a:rPr>
              <a:t>晶体管和批处理系统时代</a:t>
            </a:r>
            <a:r>
              <a:rPr lang="en-US" altLang="zh-CN" sz="3200" b="1" dirty="0">
                <a:solidFill>
                  <a:schemeClr val="bg1"/>
                </a:solidFill>
                <a:latin typeface="Arial" panose="020B0604020202020204" pitchFamily="34" charset="0"/>
                <a:ea typeface="宋体" panose="02010600030101010101" pitchFamily="2" charset="-122"/>
              </a:rPr>
              <a:t>(1955~1965)</a:t>
            </a:r>
            <a:endParaRPr lang="zh-CN" altLang="en-US" sz="3200" b="1" dirty="0">
              <a:solidFill>
                <a:schemeClr val="bg1"/>
              </a:solidFill>
              <a:latin typeface="Arial" panose="020B0604020202020204" pitchFamily="34" charset="0"/>
              <a:ea typeface="宋体" panose="02010600030101010101" pitchFamily="2" charset="-122"/>
            </a:endParaRPr>
          </a:p>
        </p:txBody>
      </p:sp>
      <p:sp>
        <p:nvSpPr>
          <p:cNvPr id="14" name="AutoShape 39"/>
          <p:cNvSpPr>
            <a:spLocks noChangeArrowheads="1"/>
          </p:cNvSpPr>
          <p:nvPr/>
        </p:nvSpPr>
        <p:spPr bwMode="auto">
          <a:xfrm rot="10800000">
            <a:off x="5553377" y="3345170"/>
            <a:ext cx="2258780" cy="1013707"/>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r>
              <a:rPr lang="zh-CN" altLang="en-US" sz="1800" dirty="0">
                <a:solidFill>
                  <a:schemeClr val="tx1"/>
                </a:solidFill>
              </a:rPr>
              <a:t>以计算为主的作业</a:t>
            </a:r>
            <a:endParaRPr lang="en-US" altLang="zh-CN" sz="1800" dirty="0">
              <a:solidFill>
                <a:schemeClr val="tx1"/>
              </a:solidFill>
            </a:endParaRPr>
          </a:p>
          <a:p>
            <a:r>
              <a:rPr lang="zh-CN" altLang="en-US" sz="1800" b="1" dirty="0">
                <a:solidFill>
                  <a:schemeClr val="tx1"/>
                </a:solidFill>
              </a:rPr>
              <a:t>以</a:t>
            </a:r>
            <a:r>
              <a:rPr lang="en-US" altLang="zh-CN" sz="1800" b="1" dirty="0">
                <a:solidFill>
                  <a:schemeClr val="tx1"/>
                </a:solidFill>
              </a:rPr>
              <a:t>I/O</a:t>
            </a:r>
            <a:r>
              <a:rPr lang="zh-CN" altLang="en-US" sz="1800" b="1" dirty="0" smtClean="0">
                <a:solidFill>
                  <a:schemeClr val="tx1"/>
                </a:solidFill>
              </a:rPr>
              <a:t>为主</a:t>
            </a:r>
            <a:endParaRPr lang="zh-CN" altLang="en-US" sz="18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xit" presetSubtype="37" fill="hold" grpId="1" nodeType="clickEffect">
                                  <p:stCondLst>
                                    <p:cond delay="0"/>
                                  </p:stCondLst>
                                  <p:childTnLst>
                                    <p:animEffect transition="out" filter="barn(outVertical)">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22" presetClass="entr" presetSubtype="8"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left)">
                                      <p:cBhvr>
                                        <p:cTn id="5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59" y="44624"/>
            <a:ext cx="6340665" cy="994122"/>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3.3.3 </a:t>
            </a:r>
            <a:r>
              <a:rPr lang="zh-CN" altLang="en-US" sz="3200" b="1" dirty="0" smtClean="0">
                <a:solidFill>
                  <a:schemeClr val="bg1"/>
                </a:solidFill>
                <a:latin typeface="微软雅黑" panose="020B0503020204020204" pitchFamily="34" charset="-122"/>
                <a:ea typeface="微软雅黑" panose="020B0503020204020204" pitchFamily="34" charset="-122"/>
              </a:rPr>
              <a:t>集成电路和多道程序时代</a:t>
            </a:r>
            <a:r>
              <a:rPr lang="en-US" altLang="zh-CN" sz="3200" b="1" dirty="0" smtClean="0">
                <a:solidFill>
                  <a:schemeClr val="bg1"/>
                </a:solidFill>
                <a:latin typeface="Arial" panose="020B0604020202020204" pitchFamily="34" charset="0"/>
                <a:ea typeface="宋体" panose="02010600030101010101" pitchFamily="2" charset="-122"/>
              </a:rPr>
              <a:t>(1965~1980)</a:t>
            </a:r>
            <a:endParaRPr lang="en-US" altLang="zh-CN" sz="3200" b="1" dirty="0">
              <a:solidFill>
                <a:schemeClr val="bg1"/>
              </a:solidFill>
              <a:latin typeface="Arial" panose="020B0604020202020204" pitchFamily="34" charset="0"/>
              <a:ea typeface="宋体" panose="02010600030101010101" pitchFamily="2" charset="-122"/>
            </a:endParaRPr>
          </a:p>
        </p:txBody>
      </p:sp>
      <p:sp>
        <p:nvSpPr>
          <p:cNvPr id="3" name="内容占位符 2"/>
          <p:cNvSpPr>
            <a:spLocks noGrp="1"/>
          </p:cNvSpPr>
          <p:nvPr>
            <p:ph idx="1"/>
          </p:nvPr>
        </p:nvSpPr>
        <p:spPr>
          <a:xfrm>
            <a:off x="457200" y="1196752"/>
            <a:ext cx="8229600" cy="5472608"/>
          </a:xfrm>
        </p:spPr>
        <p:txBody>
          <a:bodyPr>
            <a:normAutofit/>
          </a:bodyPr>
          <a:lstStyle/>
          <a:p>
            <a:r>
              <a:rPr lang="zh-CN" altLang="en-US" dirty="0"/>
              <a:t>多道批处理的运行特征</a:t>
            </a:r>
            <a:endParaRPr lang="zh-CN" altLang="en-US" dirty="0"/>
          </a:p>
          <a:p>
            <a:pPr lvl="1"/>
            <a:r>
              <a:rPr lang="zh-CN" altLang="en-US" dirty="0"/>
              <a:t>多</a:t>
            </a:r>
            <a:r>
              <a:rPr lang="zh-CN" altLang="en-US" dirty="0" smtClean="0"/>
              <a:t>道</a:t>
            </a:r>
            <a:endParaRPr lang="en-US" altLang="zh-CN" dirty="0" smtClean="0"/>
          </a:p>
          <a:p>
            <a:pPr lvl="1"/>
            <a:r>
              <a:rPr lang="zh-CN" altLang="en-US" dirty="0" smtClean="0"/>
              <a:t>宏观</a:t>
            </a:r>
            <a:r>
              <a:rPr lang="zh-CN" altLang="en-US" dirty="0"/>
              <a:t>上并行</a:t>
            </a:r>
            <a:r>
              <a:rPr lang="zh-CN" altLang="en-US" dirty="0" smtClean="0"/>
              <a:t>运行</a:t>
            </a:r>
            <a:endParaRPr lang="zh-CN" altLang="en-US" dirty="0"/>
          </a:p>
          <a:p>
            <a:pPr lvl="1"/>
            <a:r>
              <a:rPr lang="zh-CN" altLang="en-US" dirty="0"/>
              <a:t>微观上串行</a:t>
            </a:r>
            <a:r>
              <a:rPr lang="zh-CN" altLang="en-US" dirty="0" smtClean="0"/>
              <a:t>运行</a:t>
            </a:r>
            <a:endParaRPr lang="zh-CN" altLang="en-US" dirty="0"/>
          </a:p>
          <a:p>
            <a:r>
              <a:rPr lang="zh-CN" altLang="en-US" dirty="0" smtClean="0"/>
              <a:t>优点</a:t>
            </a:r>
            <a:endParaRPr lang="zh-CN" altLang="en-US" dirty="0"/>
          </a:p>
          <a:p>
            <a:pPr lvl="1"/>
            <a:r>
              <a:rPr lang="zh-CN" altLang="en-US" dirty="0"/>
              <a:t>资源利用率</a:t>
            </a:r>
            <a:r>
              <a:rPr lang="zh-CN" altLang="en-US" dirty="0" smtClean="0"/>
              <a:t>高</a:t>
            </a:r>
            <a:endParaRPr lang="zh-CN" altLang="en-US" dirty="0"/>
          </a:p>
          <a:p>
            <a:pPr lvl="1"/>
            <a:r>
              <a:rPr lang="zh-CN" altLang="en-US" dirty="0"/>
              <a:t>作业吞吐量</a:t>
            </a:r>
            <a:r>
              <a:rPr lang="zh-CN" altLang="en-US" dirty="0" smtClean="0"/>
              <a:t>大</a:t>
            </a:r>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056" y="1772816"/>
            <a:ext cx="3676369" cy="2843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1164" y="116632"/>
            <a:ext cx="5903284" cy="706090"/>
          </a:xfrm>
        </p:spPr>
        <p:txBody>
          <a:bodyPr>
            <a:normAutofit fontScale="90000"/>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sp>
        <p:nvSpPr>
          <p:cNvPr id="5" name="矩形 4"/>
          <p:cNvSpPr/>
          <p:nvPr/>
        </p:nvSpPr>
        <p:spPr>
          <a:xfrm>
            <a:off x="107504" y="1628738"/>
            <a:ext cx="1415772" cy="4524315"/>
          </a:xfrm>
          <a:prstGeom prst="rect">
            <a:avLst/>
          </a:prstGeom>
        </p:spPr>
        <p:txBody>
          <a:bodyPr wrap="none">
            <a:spAutoFit/>
          </a:bodyPr>
          <a:lstStyle/>
          <a:p>
            <a:pPr>
              <a:lnSpc>
                <a:spcPct val="300000"/>
              </a:lnSpc>
            </a:pPr>
            <a:r>
              <a:rPr lang="en-US" altLang="zh-CN" sz="2400" dirty="0" smtClean="0">
                <a:latin typeface="微软雅黑" panose="020B0503020204020204" pitchFamily="34" charset="-122"/>
                <a:ea typeface="微软雅黑" panose="020B0503020204020204" pitchFamily="34" charset="-122"/>
              </a:rPr>
              <a:t>Job1</a:t>
            </a:r>
            <a:endParaRPr lang="en-US" altLang="zh-CN" sz="2400" dirty="0" smtClean="0">
              <a:latin typeface="微软雅黑" panose="020B0503020204020204" pitchFamily="34" charset="-122"/>
              <a:ea typeface="微软雅黑" panose="020B0503020204020204" pitchFamily="34" charset="-122"/>
            </a:endParaRPr>
          </a:p>
          <a:p>
            <a:pPr>
              <a:lnSpc>
                <a:spcPct val="300000"/>
              </a:lnSpc>
            </a:pPr>
            <a:r>
              <a:rPr lang="en-US" altLang="zh-CN" sz="2400" dirty="0" smtClean="0">
                <a:latin typeface="微软雅黑" panose="020B0503020204020204" pitchFamily="34" charset="-122"/>
                <a:ea typeface="微软雅黑" panose="020B0503020204020204" pitchFamily="34" charset="-122"/>
              </a:rPr>
              <a:t>Job2</a:t>
            </a:r>
            <a:endParaRPr lang="en-US" altLang="zh-CN" sz="2400" dirty="0" smtClean="0">
              <a:latin typeface="微软雅黑" panose="020B0503020204020204" pitchFamily="34" charset="-122"/>
              <a:ea typeface="微软雅黑" panose="020B0503020204020204" pitchFamily="34" charset="-122"/>
            </a:endParaRPr>
          </a:p>
          <a:p>
            <a:pPr>
              <a:lnSpc>
                <a:spcPct val="300000"/>
              </a:lnSpc>
            </a:pPr>
            <a:r>
              <a:rPr lang="en-US" altLang="zh-CN" sz="2400" dirty="0" smtClean="0">
                <a:latin typeface="微软雅黑" panose="020B0503020204020204" pitchFamily="34" charset="-122"/>
                <a:ea typeface="微软雅黑" panose="020B0503020204020204" pitchFamily="34" charset="-122"/>
              </a:rPr>
              <a:t>Job3</a:t>
            </a:r>
            <a:endParaRPr lang="en-US" altLang="zh-CN" sz="2400" dirty="0" smtClean="0">
              <a:latin typeface="微软雅黑" panose="020B0503020204020204" pitchFamily="34" charset="-122"/>
              <a:ea typeface="微软雅黑" panose="020B0503020204020204" pitchFamily="34" charset="-122"/>
            </a:endParaRPr>
          </a:p>
          <a:p>
            <a:pPr>
              <a:lnSpc>
                <a:spcPct val="300000"/>
              </a:lnSpc>
            </a:pPr>
            <a:r>
              <a:rPr lang="zh-CN" altLang="en-US" sz="2400" dirty="0" smtClean="0">
                <a:latin typeface="微软雅黑" panose="020B0503020204020204" pitchFamily="34" charset="-122"/>
                <a:ea typeface="微软雅黑" panose="020B0503020204020204" pitchFamily="34" charset="-122"/>
              </a:rPr>
              <a:t>调度程序</a:t>
            </a:r>
            <a:endParaRPr lang="zh-CN" altLang="en-US" sz="24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577175" y="2348818"/>
            <a:ext cx="64807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225247" y="2348818"/>
            <a:ext cx="0" cy="338437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225247" y="5733194"/>
            <a:ext cx="402537"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27784" y="2348818"/>
            <a:ext cx="0" cy="338437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627784" y="2348818"/>
            <a:ext cx="23762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627784" y="3428938"/>
            <a:ext cx="118813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809423" y="3428938"/>
            <a:ext cx="0" cy="230425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809423" y="5733194"/>
            <a:ext cx="402537"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211960" y="3428938"/>
            <a:ext cx="0" cy="230425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211960" y="3451006"/>
            <a:ext cx="42162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211960" y="4581066"/>
            <a:ext cx="158417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825647" y="4581066"/>
            <a:ext cx="0" cy="130452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25647" y="5885594"/>
            <a:ext cx="402537"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228184" y="4581066"/>
            <a:ext cx="0" cy="130452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228184" y="4581066"/>
            <a:ext cx="720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228184" y="2348818"/>
            <a:ext cx="115212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452320" y="4581066"/>
            <a:ext cx="43204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681437" y="1444652"/>
            <a:ext cx="1090363" cy="828167"/>
            <a:chOff x="2041477" y="1012666"/>
            <a:chExt cx="1090363" cy="828167"/>
          </a:xfrm>
        </p:grpSpPr>
        <p:sp>
          <p:nvSpPr>
            <p:cNvPr id="53" name="矩形 52"/>
            <p:cNvSpPr/>
            <p:nvPr/>
          </p:nvSpPr>
          <p:spPr>
            <a:xfrm>
              <a:off x="2041477" y="1012666"/>
              <a:ext cx="1090363"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p:txBody>
        </p:sp>
        <p:cxnSp>
          <p:nvCxnSpPr>
            <p:cNvPr id="56" name="直接箭头连接符 55"/>
            <p:cNvCxnSpPr>
              <a:stCxn id="53" idx="2"/>
            </p:cNvCxnSpPr>
            <p:nvPr/>
          </p:nvCxnSpPr>
          <p:spPr>
            <a:xfrm flipH="1">
              <a:off x="2585287" y="1412776"/>
              <a:ext cx="1372" cy="428057"/>
            </a:xfrm>
            <a:prstGeom prst="straightConnector1">
              <a:avLst/>
            </a:prstGeom>
            <a:ln w="254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4458866" y="1450402"/>
            <a:ext cx="1090363" cy="828167"/>
            <a:chOff x="2041477" y="1012666"/>
            <a:chExt cx="1090363" cy="828167"/>
          </a:xfrm>
        </p:grpSpPr>
        <p:sp>
          <p:nvSpPr>
            <p:cNvPr id="62" name="矩形 61"/>
            <p:cNvSpPr/>
            <p:nvPr/>
          </p:nvSpPr>
          <p:spPr>
            <a:xfrm>
              <a:off x="2041477" y="1012666"/>
              <a:ext cx="1090363"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结束</a:t>
              </a:r>
              <a:endParaRPr lang="en-US" altLang="zh-CN" sz="2000" dirty="0">
                <a:latin typeface="微软雅黑" panose="020B0503020204020204" pitchFamily="34" charset="-122"/>
                <a:ea typeface="微软雅黑" panose="020B0503020204020204" pitchFamily="34" charset="-122"/>
              </a:endParaRPr>
            </a:p>
          </p:txBody>
        </p:sp>
        <p:cxnSp>
          <p:nvCxnSpPr>
            <p:cNvPr id="63" name="直接箭头连接符 62"/>
            <p:cNvCxnSpPr>
              <a:stCxn id="62" idx="2"/>
            </p:cNvCxnSpPr>
            <p:nvPr/>
          </p:nvCxnSpPr>
          <p:spPr>
            <a:xfrm flipH="1">
              <a:off x="2585287" y="1412776"/>
              <a:ext cx="1372" cy="428057"/>
            </a:xfrm>
            <a:prstGeom prst="straightConnector1">
              <a:avLst/>
            </a:prstGeom>
            <a:ln w="254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3264241" y="2425219"/>
            <a:ext cx="1090363" cy="828167"/>
            <a:chOff x="2041477" y="1012666"/>
            <a:chExt cx="1090363" cy="828167"/>
          </a:xfrm>
        </p:grpSpPr>
        <p:sp>
          <p:nvSpPr>
            <p:cNvPr id="65" name="矩形 64"/>
            <p:cNvSpPr/>
            <p:nvPr/>
          </p:nvSpPr>
          <p:spPr>
            <a:xfrm>
              <a:off x="2041477" y="1012666"/>
              <a:ext cx="1090363"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p:txBody>
        </p:sp>
        <p:cxnSp>
          <p:nvCxnSpPr>
            <p:cNvPr id="66" name="直接箭头连接符 65"/>
            <p:cNvCxnSpPr>
              <a:stCxn id="65" idx="2"/>
            </p:cNvCxnSpPr>
            <p:nvPr/>
          </p:nvCxnSpPr>
          <p:spPr>
            <a:xfrm flipH="1">
              <a:off x="2585287" y="1412776"/>
              <a:ext cx="1372" cy="428057"/>
            </a:xfrm>
            <a:prstGeom prst="straightConnector1">
              <a:avLst/>
            </a:prstGeom>
            <a:ln w="254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7884368" y="2517759"/>
            <a:ext cx="1090363" cy="828167"/>
            <a:chOff x="2041477" y="1012666"/>
            <a:chExt cx="1090363" cy="828167"/>
          </a:xfrm>
        </p:grpSpPr>
        <p:sp>
          <p:nvSpPr>
            <p:cNvPr id="68" name="矩形 67"/>
            <p:cNvSpPr/>
            <p:nvPr/>
          </p:nvSpPr>
          <p:spPr>
            <a:xfrm>
              <a:off x="2041477" y="1012666"/>
              <a:ext cx="1090363"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结束</a:t>
              </a:r>
              <a:endParaRPr lang="en-US" altLang="zh-CN" sz="2000" dirty="0">
                <a:latin typeface="微软雅黑" panose="020B0503020204020204" pitchFamily="34" charset="-122"/>
                <a:ea typeface="微软雅黑" panose="020B0503020204020204" pitchFamily="34" charset="-122"/>
              </a:endParaRPr>
            </a:p>
          </p:txBody>
        </p:sp>
        <p:cxnSp>
          <p:nvCxnSpPr>
            <p:cNvPr id="69" name="直接箭头连接符 68"/>
            <p:cNvCxnSpPr>
              <a:stCxn id="68" idx="2"/>
            </p:cNvCxnSpPr>
            <p:nvPr/>
          </p:nvCxnSpPr>
          <p:spPr>
            <a:xfrm flipH="1">
              <a:off x="2585287" y="1412776"/>
              <a:ext cx="1372" cy="428057"/>
            </a:xfrm>
            <a:prstGeom prst="straightConnector1">
              <a:avLst/>
            </a:prstGeom>
            <a:ln w="254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6433965" y="3626922"/>
            <a:ext cx="1090363" cy="828167"/>
            <a:chOff x="2041477" y="1012666"/>
            <a:chExt cx="1090363" cy="828167"/>
          </a:xfrm>
        </p:grpSpPr>
        <p:sp>
          <p:nvSpPr>
            <p:cNvPr id="75" name="矩形 74"/>
            <p:cNvSpPr/>
            <p:nvPr/>
          </p:nvSpPr>
          <p:spPr>
            <a:xfrm>
              <a:off x="2041477" y="1012666"/>
              <a:ext cx="1090363"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结束</a:t>
              </a:r>
              <a:endParaRPr lang="en-US" altLang="zh-CN" sz="2000" dirty="0">
                <a:latin typeface="微软雅黑" panose="020B0503020204020204" pitchFamily="34" charset="-122"/>
                <a:ea typeface="微软雅黑" panose="020B0503020204020204" pitchFamily="34" charset="-122"/>
              </a:endParaRPr>
            </a:p>
          </p:txBody>
        </p:sp>
        <p:cxnSp>
          <p:nvCxnSpPr>
            <p:cNvPr id="76" name="直接箭头连接符 75"/>
            <p:cNvCxnSpPr>
              <a:stCxn id="75" idx="2"/>
            </p:cNvCxnSpPr>
            <p:nvPr/>
          </p:nvCxnSpPr>
          <p:spPr>
            <a:xfrm flipH="1">
              <a:off x="2585287" y="1412776"/>
              <a:ext cx="1372" cy="428057"/>
            </a:xfrm>
            <a:prstGeom prst="straightConnector1">
              <a:avLst/>
            </a:prstGeom>
            <a:ln w="254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5280465" y="3626922"/>
            <a:ext cx="1090363" cy="828167"/>
            <a:chOff x="2041477" y="1012666"/>
            <a:chExt cx="1090363" cy="828167"/>
          </a:xfrm>
        </p:grpSpPr>
        <p:sp>
          <p:nvSpPr>
            <p:cNvPr id="78" name="矩形 77"/>
            <p:cNvSpPr/>
            <p:nvPr/>
          </p:nvSpPr>
          <p:spPr>
            <a:xfrm>
              <a:off x="2041477" y="1012666"/>
              <a:ext cx="1090363"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I/O</a:t>
              </a:r>
              <a:r>
                <a:rPr lang="zh-CN" altLang="en-US" sz="2000" dirty="0" smtClean="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p:txBody>
        </p:sp>
        <p:cxnSp>
          <p:nvCxnSpPr>
            <p:cNvPr id="79" name="直接箭头连接符 78"/>
            <p:cNvCxnSpPr>
              <a:stCxn id="78" idx="2"/>
            </p:cNvCxnSpPr>
            <p:nvPr/>
          </p:nvCxnSpPr>
          <p:spPr>
            <a:xfrm flipH="1">
              <a:off x="2585287" y="1412776"/>
              <a:ext cx="1372" cy="428057"/>
            </a:xfrm>
            <a:prstGeom prst="straightConnector1">
              <a:avLst/>
            </a:prstGeom>
            <a:ln w="254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779912" y="6093296"/>
            <a:ext cx="2646878" cy="461665"/>
          </a:xfrm>
          <a:prstGeom prst="rect">
            <a:avLst/>
          </a:prstGeom>
        </p:spPr>
        <p:txBody>
          <a:bodyPr wrap="none">
            <a:spAutoFit/>
          </a:bodyPr>
          <a:lstStyle/>
          <a:p>
            <a:r>
              <a:rPr lang="zh-CN" altLang="en-US" sz="2400" dirty="0"/>
              <a:t>多道程序运行情况</a:t>
            </a:r>
            <a:endParaRPr lang="zh-CN" altLang="en-US" sz="2400" dirty="0"/>
          </a:p>
        </p:txBody>
      </p:sp>
      <p:sp>
        <p:nvSpPr>
          <p:cNvPr id="40" name="AutoShape 39"/>
          <p:cNvSpPr>
            <a:spLocks noChangeArrowheads="1"/>
          </p:cNvSpPr>
          <p:nvPr/>
        </p:nvSpPr>
        <p:spPr bwMode="auto">
          <a:xfrm rot="10800000">
            <a:off x="2145583" y="2517759"/>
            <a:ext cx="986257" cy="521598"/>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lIns="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中断</a:t>
            </a:r>
            <a:endParaRPr lang="zh-CN" altLang="en-US" sz="1800"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905942" y="3451006"/>
            <a:ext cx="1306018" cy="1130060"/>
            <a:chOff x="2905942" y="3451006"/>
            <a:chExt cx="1306018" cy="1130060"/>
          </a:xfrm>
        </p:grpSpPr>
        <p:cxnSp>
          <p:nvCxnSpPr>
            <p:cNvPr id="7" name="直接箭头连接符 6" title="作业切换"/>
            <p:cNvCxnSpPr/>
            <p:nvPr/>
          </p:nvCxnSpPr>
          <p:spPr>
            <a:xfrm>
              <a:off x="3815916" y="3451006"/>
              <a:ext cx="396044" cy="1130060"/>
            </a:xfrm>
            <a:prstGeom prst="straightConnector1">
              <a:avLst/>
            </a:prstGeom>
            <a:ln w="38100">
              <a:tailEnd type="arrow"/>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905942" y="3826977"/>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作业切换</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40"/>
                                        </p:tgtEl>
                                      </p:cBhvr>
                                    </p:animEffect>
                                    <p:set>
                                      <p:cBhvr>
                                        <p:cTn id="12" dur="1" fill="hold">
                                          <p:stCondLst>
                                            <p:cond delay="499"/>
                                          </p:stCondLst>
                                        </p:cTn>
                                        <p:tgtEl>
                                          <p:spTgt spid="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37" fill="hold" nodeType="clickEffect">
                                  <p:stCondLst>
                                    <p:cond delay="0"/>
                                  </p:stCondLst>
                                  <p:childTnLst>
                                    <p:animEffect transition="out" filter="barn(outVertic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3728" y="130622"/>
            <a:ext cx="6624736" cy="706090"/>
          </a:xfrm>
        </p:spPr>
        <p:txBody>
          <a:bodyP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sp>
        <p:nvSpPr>
          <p:cNvPr id="3" name="内容占位符 2"/>
          <p:cNvSpPr>
            <a:spLocks noGrp="1"/>
          </p:cNvSpPr>
          <p:nvPr>
            <p:ph idx="1"/>
          </p:nvPr>
        </p:nvSpPr>
        <p:spPr>
          <a:xfrm>
            <a:off x="457200" y="1196752"/>
            <a:ext cx="5554960" cy="5661248"/>
          </a:xfrm>
        </p:spPr>
        <p:txBody>
          <a:bodyPr>
            <a:normAutofit fontScale="92500" lnSpcReduction="10000"/>
          </a:bodyPr>
          <a:lstStyle/>
          <a:p>
            <a:r>
              <a:rPr lang="zh-CN" altLang="en-US" sz="2600" dirty="0" smtClean="0"/>
              <a:t>多道</a:t>
            </a:r>
            <a:r>
              <a:rPr lang="zh-CN" altLang="en-US" sz="2600" dirty="0"/>
              <a:t>批处理</a:t>
            </a:r>
            <a:r>
              <a:rPr lang="zh-CN" altLang="en-US" sz="2600" dirty="0" smtClean="0"/>
              <a:t>系统使用的技术</a:t>
            </a:r>
            <a:endParaRPr lang="zh-CN" altLang="en-US" sz="2600" dirty="0"/>
          </a:p>
          <a:p>
            <a:pPr lvl="1"/>
            <a:r>
              <a:rPr lang="zh-CN" altLang="en-US" sz="2200" dirty="0" smtClean="0"/>
              <a:t>作业调度：上下文切换</a:t>
            </a:r>
            <a:endParaRPr lang="zh-CN" altLang="en-US" sz="2200" dirty="0" smtClean="0"/>
          </a:p>
          <a:p>
            <a:pPr lvl="1"/>
            <a:r>
              <a:rPr lang="zh-CN" altLang="en-US" sz="2200" dirty="0" smtClean="0"/>
              <a:t>资源共享：互斥和同步机制</a:t>
            </a:r>
            <a:endParaRPr lang="zh-CN" altLang="en-US" sz="2200" dirty="0" smtClean="0"/>
          </a:p>
          <a:p>
            <a:pPr lvl="1"/>
            <a:r>
              <a:rPr lang="zh-CN" altLang="en-US" sz="2200" dirty="0" smtClean="0"/>
              <a:t>内存使用：交换和虚拟内存</a:t>
            </a:r>
            <a:endParaRPr lang="en-US" altLang="zh-CN" sz="2200" dirty="0" smtClean="0"/>
          </a:p>
          <a:p>
            <a:pPr lvl="1"/>
            <a:r>
              <a:rPr lang="zh-CN" altLang="en-US" sz="2200" dirty="0" smtClean="0"/>
              <a:t>内存保护：存储保护</a:t>
            </a:r>
            <a:endParaRPr lang="zh-CN" altLang="en-US" sz="2200" dirty="0"/>
          </a:p>
          <a:p>
            <a:pPr lvl="1"/>
            <a:r>
              <a:rPr lang="zh-CN" altLang="en-US" sz="2200" dirty="0" smtClean="0"/>
              <a:t>文件</a:t>
            </a:r>
            <a:r>
              <a:rPr lang="zh-CN" altLang="en-US" sz="2200" dirty="0"/>
              <a:t>非顺序存放、</a:t>
            </a:r>
            <a:r>
              <a:rPr lang="zh-CN" altLang="en-US" sz="2200" dirty="0" smtClean="0"/>
              <a:t>随机存取</a:t>
            </a:r>
            <a:endParaRPr lang="en-US" altLang="zh-CN" sz="2200" dirty="0" smtClean="0"/>
          </a:p>
          <a:p>
            <a:r>
              <a:rPr lang="zh-CN" altLang="en-US" sz="2600" dirty="0"/>
              <a:t>典型代表：</a:t>
            </a:r>
            <a:r>
              <a:rPr lang="en-US" altLang="zh-CN" sz="2600" dirty="0"/>
              <a:t>IBM </a:t>
            </a:r>
            <a:r>
              <a:rPr lang="en-US" altLang="zh-CN" sz="2600" dirty="0" smtClean="0"/>
              <a:t>OS/360</a:t>
            </a:r>
            <a:endParaRPr lang="en-US" altLang="zh-CN" sz="2600" dirty="0" smtClean="0"/>
          </a:p>
          <a:p>
            <a:r>
              <a:rPr lang="zh-CN" altLang="en-US" dirty="0"/>
              <a:t>缺点</a:t>
            </a:r>
            <a:endParaRPr lang="zh-CN" altLang="en-US" dirty="0"/>
          </a:p>
          <a:p>
            <a:pPr lvl="1"/>
            <a:r>
              <a:rPr lang="zh-CN" altLang="en-US" dirty="0"/>
              <a:t>用户交互性差</a:t>
            </a:r>
            <a:endParaRPr lang="en-US" altLang="zh-CN" dirty="0"/>
          </a:p>
          <a:p>
            <a:pPr lvl="1"/>
            <a:r>
              <a:rPr lang="zh-CN" altLang="en-US" dirty="0"/>
              <a:t>作业平均周转时间</a:t>
            </a:r>
            <a:r>
              <a:rPr lang="zh-CN" altLang="en-US" dirty="0" smtClean="0"/>
              <a:t>长</a:t>
            </a:r>
            <a:endParaRPr lang="en-US" altLang="zh-CN" sz="2600" dirty="0" smtClean="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12460" y="3873415"/>
            <a:ext cx="1836004" cy="279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959" y="1079344"/>
            <a:ext cx="1806505" cy="271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3768" y="130622"/>
            <a:ext cx="5688632" cy="706090"/>
          </a:xfrm>
        </p:spPr>
        <p:txBody>
          <a:bodyP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sp>
        <p:nvSpPr>
          <p:cNvPr id="3" name="内容占位符 2"/>
          <p:cNvSpPr>
            <a:spLocks noGrp="1"/>
          </p:cNvSpPr>
          <p:nvPr>
            <p:ph idx="1"/>
          </p:nvPr>
        </p:nvSpPr>
        <p:spPr>
          <a:xfrm>
            <a:off x="251520" y="980728"/>
            <a:ext cx="8640960" cy="5877272"/>
          </a:xfrm>
        </p:spPr>
        <p:txBody>
          <a:bodyPr>
            <a:normAutofit/>
          </a:bodyPr>
          <a:lstStyle/>
          <a:p>
            <a:pPr>
              <a:lnSpc>
                <a:spcPct val="160000"/>
              </a:lnSpc>
            </a:pPr>
            <a:r>
              <a:rPr lang="en-US" altLang="zh-CN" sz="2400" dirty="0" smtClean="0">
                <a:latin typeface="楷体_GB2312" pitchFamily="49" charset="-122"/>
              </a:rPr>
              <a:t>MIT</a:t>
            </a:r>
            <a:r>
              <a:rPr lang="zh-CN" altLang="en-US" sz="2400" dirty="0" smtClean="0">
                <a:latin typeface="楷体_GB2312" pitchFamily="49" charset="-122"/>
              </a:rPr>
              <a:t>在</a:t>
            </a:r>
            <a:r>
              <a:rPr lang="en-US" altLang="zh-CN" sz="2400" dirty="0">
                <a:latin typeface="楷体_GB2312" pitchFamily="49" charset="-122"/>
              </a:rPr>
              <a:t>1959</a:t>
            </a:r>
            <a:r>
              <a:rPr lang="zh-CN" altLang="en-US" sz="2400" dirty="0" smtClean="0">
                <a:latin typeface="楷体_GB2312" pitchFamily="49" charset="-122"/>
              </a:rPr>
              <a:t>年</a:t>
            </a:r>
            <a:r>
              <a:rPr lang="zh-CN" altLang="en-US" sz="2400" dirty="0">
                <a:latin typeface="楷体_GB2312" pitchFamily="49" charset="-122"/>
              </a:rPr>
              <a:t>提出</a:t>
            </a:r>
            <a:r>
              <a:rPr lang="zh-CN" altLang="en-US" sz="2400" dirty="0" smtClean="0">
                <a:latin typeface="楷体_GB2312" pitchFamily="49" charset="-122"/>
              </a:rPr>
              <a:t>分时系统</a:t>
            </a:r>
            <a:r>
              <a:rPr lang="en-US" altLang="zh-CN" sz="2400" dirty="0" smtClean="0">
                <a:latin typeface="楷体_GB2312" pitchFamily="49" charset="-122"/>
              </a:rPr>
              <a:t>(</a:t>
            </a:r>
            <a:r>
              <a:rPr lang="en-US" altLang="zh-CN" sz="2400" dirty="0"/>
              <a:t>time-sharing </a:t>
            </a:r>
            <a:r>
              <a:rPr lang="en-US" altLang="zh-CN" sz="2400" dirty="0" smtClean="0"/>
              <a:t>system)</a:t>
            </a:r>
            <a:r>
              <a:rPr lang="zh-CN" altLang="en-US" sz="2400" dirty="0" smtClean="0">
                <a:latin typeface="楷体_GB2312" pitchFamily="49" charset="-122"/>
              </a:rPr>
              <a:t>的思想</a:t>
            </a:r>
            <a:endParaRPr lang="en-US" altLang="zh-CN" sz="2400" dirty="0" smtClean="0">
              <a:latin typeface="楷体_GB2312" pitchFamily="49" charset="-122"/>
            </a:endParaRPr>
          </a:p>
          <a:p>
            <a:pPr>
              <a:lnSpc>
                <a:spcPct val="160000"/>
              </a:lnSpc>
              <a:spcAft>
                <a:spcPts val="300"/>
              </a:spcAft>
            </a:pPr>
            <a:r>
              <a:rPr lang="zh-CN" altLang="en-US" sz="2400" dirty="0" smtClean="0"/>
              <a:t>分时的概念</a:t>
            </a:r>
            <a:endParaRPr lang="en-US" altLang="zh-CN" sz="2400" dirty="0" smtClean="0"/>
          </a:p>
          <a:p>
            <a:pPr lvl="1">
              <a:lnSpc>
                <a:spcPct val="160000"/>
              </a:lnSpc>
            </a:pPr>
            <a:r>
              <a:rPr lang="zh-CN" altLang="en-US" sz="2000" dirty="0" smtClean="0">
                <a:latin typeface="+mn-ea"/>
                <a:ea typeface="+mn-ea"/>
              </a:rPr>
              <a:t>多用户分享同</a:t>
            </a:r>
            <a:r>
              <a:rPr lang="zh-CN" altLang="en-US" sz="2000" dirty="0">
                <a:latin typeface="+mn-ea"/>
                <a:ea typeface="+mn-ea"/>
              </a:rPr>
              <a:t>一台</a:t>
            </a:r>
            <a:r>
              <a:rPr lang="zh-CN" altLang="en-US" sz="2000" dirty="0" smtClean="0">
                <a:latin typeface="+mn-ea"/>
                <a:ea typeface="+mn-ea"/>
              </a:rPr>
              <a:t>计算机</a:t>
            </a:r>
            <a:endParaRPr lang="en-US" altLang="zh-CN" sz="2000" dirty="0" smtClean="0">
              <a:latin typeface="+mn-ea"/>
              <a:ea typeface="+mn-ea"/>
            </a:endParaRPr>
          </a:p>
          <a:p>
            <a:pPr lvl="1">
              <a:lnSpc>
                <a:spcPct val="160000"/>
              </a:lnSpc>
            </a:pPr>
            <a:r>
              <a:rPr lang="zh-CN" altLang="en-US" sz="2000" dirty="0" smtClean="0">
                <a:latin typeface="+mn-ea"/>
                <a:ea typeface="+mn-ea"/>
              </a:rPr>
              <a:t>多程序按</a:t>
            </a:r>
            <a:r>
              <a:rPr lang="en-US" altLang="zh-CN" sz="2000" dirty="0" smtClean="0">
                <a:latin typeface="+mn-ea"/>
                <a:ea typeface="+mn-ea"/>
              </a:rPr>
              <a:t>time slice</a:t>
            </a:r>
            <a:r>
              <a:rPr lang="zh-CN" altLang="en-US" sz="2000" dirty="0" smtClean="0">
                <a:latin typeface="+mn-ea"/>
                <a:ea typeface="+mn-ea"/>
              </a:rPr>
              <a:t>共享软硬件资源</a:t>
            </a:r>
            <a:endParaRPr lang="zh-CN" altLang="en-US" sz="2000" dirty="0">
              <a:latin typeface="+mn-ea"/>
              <a:ea typeface="+mn-ea"/>
            </a:endParaRPr>
          </a:p>
          <a:p>
            <a:pPr>
              <a:lnSpc>
                <a:spcPct val="160000"/>
              </a:lnSpc>
            </a:pPr>
            <a:r>
              <a:rPr lang="zh-CN" altLang="en-US" sz="2400" dirty="0" smtClean="0"/>
              <a:t>分时系统的特点</a:t>
            </a:r>
            <a:endParaRPr lang="en-US" altLang="zh-CN" sz="2400" dirty="0" smtClean="0"/>
          </a:p>
          <a:p>
            <a:pPr lvl="1">
              <a:lnSpc>
                <a:spcPct val="160000"/>
              </a:lnSpc>
            </a:pPr>
            <a:r>
              <a:rPr lang="zh-CN" altLang="en-US" sz="2000" dirty="0">
                <a:latin typeface="+mn-ea"/>
                <a:ea typeface="+mn-ea"/>
              </a:rPr>
              <a:t>人机交互性</a:t>
            </a:r>
            <a:r>
              <a:rPr lang="zh-CN" altLang="en-US" sz="2000" dirty="0" smtClean="0">
                <a:latin typeface="+mn-ea"/>
                <a:ea typeface="+mn-ea"/>
              </a:rPr>
              <a:t>好</a:t>
            </a:r>
            <a:endParaRPr lang="zh-CN" altLang="en-US" sz="2000" dirty="0">
              <a:latin typeface="+mn-ea"/>
              <a:ea typeface="+mn-ea"/>
            </a:endParaRPr>
          </a:p>
          <a:p>
            <a:pPr lvl="1">
              <a:lnSpc>
                <a:spcPct val="160000"/>
              </a:lnSpc>
            </a:pPr>
            <a:r>
              <a:rPr lang="zh-CN" altLang="en-US" sz="2000" dirty="0">
                <a:latin typeface="+mn-ea"/>
                <a:ea typeface="+mn-ea"/>
              </a:rPr>
              <a:t>共享</a:t>
            </a:r>
            <a:r>
              <a:rPr lang="zh-CN" altLang="en-US" sz="2000" dirty="0" smtClean="0">
                <a:latin typeface="+mn-ea"/>
                <a:ea typeface="+mn-ea"/>
              </a:rPr>
              <a:t>主机</a:t>
            </a:r>
            <a:endParaRPr lang="zh-CN" altLang="en-US" sz="2000" dirty="0">
              <a:latin typeface="+mn-ea"/>
              <a:ea typeface="+mn-ea"/>
            </a:endParaRPr>
          </a:p>
          <a:p>
            <a:pPr lvl="1">
              <a:lnSpc>
                <a:spcPct val="160000"/>
              </a:lnSpc>
            </a:pPr>
            <a:r>
              <a:rPr lang="zh-CN" altLang="en-US" sz="2000" dirty="0">
                <a:latin typeface="+mn-ea"/>
                <a:ea typeface="+mn-ea"/>
              </a:rPr>
              <a:t>用户</a:t>
            </a:r>
            <a:r>
              <a:rPr lang="zh-CN" altLang="en-US" sz="2000" dirty="0" smtClean="0">
                <a:latin typeface="+mn-ea"/>
                <a:ea typeface="+mn-ea"/>
              </a:rPr>
              <a:t>独立性</a:t>
            </a:r>
            <a:endParaRPr lang="en-US" altLang="zh-CN" sz="2000" dirty="0" smtClean="0">
              <a:latin typeface="+mn-ea"/>
              <a:ea typeface="+mn-ea"/>
            </a:endParaRPr>
          </a:p>
          <a:p>
            <a:pPr>
              <a:lnSpc>
                <a:spcPct val="160000"/>
              </a:lnSpc>
            </a:pPr>
            <a:r>
              <a:rPr lang="zh-CN" altLang="en-US" sz="2400" dirty="0" smtClean="0"/>
              <a:t>分时系统实际上是多道程序的变种</a:t>
            </a:r>
            <a:endParaRPr lang="zh-CN" altLang="en-US" sz="2400" dirty="0"/>
          </a:p>
        </p:txBody>
      </p:sp>
      <p:graphicFrame>
        <p:nvGraphicFramePr>
          <p:cNvPr id="5" name="对象 4"/>
          <p:cNvGraphicFramePr>
            <a:graphicFrameLocks noChangeAspect="1"/>
          </p:cNvGraphicFramePr>
          <p:nvPr/>
        </p:nvGraphicFramePr>
        <p:xfrm>
          <a:off x="4644008" y="2924944"/>
          <a:ext cx="4456112" cy="3235325"/>
        </p:xfrm>
        <a:graphic>
          <a:graphicData uri="http://schemas.openxmlformats.org/presentationml/2006/ole">
            <mc:AlternateContent xmlns:mc="http://schemas.openxmlformats.org/markup-compatibility/2006">
              <mc:Choice xmlns:v="urn:schemas-microsoft-com:vml" Requires="v">
                <p:oleObj spid="_x0000_s6650" name="Visio" r:id="rId1" imgW="5956300" imgH="4330700" progId="Visio.Drawing.11">
                  <p:embed/>
                </p:oleObj>
              </mc:Choice>
              <mc:Fallback>
                <p:oleObj name="Visio" r:id="rId1" imgW="5956300" imgH="4330700" progId="Visio.Drawing.11">
                  <p:embed/>
                  <p:pic>
                    <p:nvPicPr>
                      <p:cNvPr id="0" name="图片 6649"/>
                      <p:cNvPicPr/>
                      <p:nvPr/>
                    </p:nvPicPr>
                    <p:blipFill>
                      <a:blip r:embed="rId2"/>
                      <a:stretch>
                        <a:fillRect/>
                      </a:stretch>
                    </p:blipFill>
                    <p:spPr>
                      <a:xfrm>
                        <a:off x="4644008" y="2924944"/>
                        <a:ext cx="4456112" cy="3235325"/>
                      </a:xfrm>
                      <a:prstGeom prst="rect">
                        <a:avLst/>
                      </a:prstGeom>
                    </p:spPr>
                  </p:pic>
                </p:oleObj>
              </mc:Fallback>
            </mc:AlternateContent>
          </a:graphicData>
        </a:graphic>
      </p:graphicFrame>
      <p:sp>
        <p:nvSpPr>
          <p:cNvPr id="6" name="AutoShape 39"/>
          <p:cNvSpPr>
            <a:spLocks noChangeArrowheads="1"/>
          </p:cNvSpPr>
          <p:nvPr/>
        </p:nvSpPr>
        <p:spPr bwMode="auto">
          <a:xfrm rot="10800000">
            <a:off x="3138066" y="3594988"/>
            <a:ext cx="1224136" cy="648072"/>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r>
              <a:rPr lang="zh-CN" altLang="en-US" sz="1800" dirty="0" smtClean="0">
                <a:solidFill>
                  <a:schemeClr val="tx1"/>
                </a:solidFill>
              </a:rPr>
              <a:t>几十毫秒</a:t>
            </a:r>
            <a:endParaRPr lang="en-US" altLang="zh-CN" sz="1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xit" presetSubtype="37" fill="hold" grpId="1" nodeType="clickEffect">
                                  <p:stCondLst>
                                    <p:cond delay="0"/>
                                  </p:stCondLst>
                                  <p:childTnLst>
                                    <p:animEffect transition="out" filter="barn(outVertic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up)">
                                      <p:cBhvr>
                                        <p:cTn id="28" dur="500"/>
                                        <p:tgtEl>
                                          <p:spTgt spid="3">
                                            <p:txEl>
                                              <p:pRg st="4" end="4"/>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up)">
                                      <p:cBhvr>
                                        <p:cTn id="31" dur="500"/>
                                        <p:tgtEl>
                                          <p:spTgt spid="3">
                                            <p:txEl>
                                              <p:pRg st="5" end="5"/>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up)">
                                      <p:cBhvr>
                                        <p:cTn id="34" dur="500"/>
                                        <p:tgtEl>
                                          <p:spTgt spid="3">
                                            <p:txEl>
                                              <p:pRg st="6" end="6"/>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up)">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30622"/>
            <a:ext cx="6480720" cy="706090"/>
          </a:xfrm>
        </p:spPr>
        <p:txBody>
          <a:bodyPr vert="horz" lIns="91440" tIns="45720" rIns="91440" bIns="45720" rtlCol="0" anchor="ct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r>
              <a:rPr lang="en-US" altLang="zh-CN" kern="0" dirty="0" smtClean="0">
                <a:solidFill>
                  <a:prstClr val="white"/>
                </a:solidFill>
                <a:latin typeface="Arial" panose="020B0604020202020204" pitchFamily="34" charset="0"/>
                <a:ea typeface="宋体" panose="02010600030101010101" pitchFamily="2" charset="-122"/>
              </a:rPr>
              <a:t>)</a:t>
            </a:r>
            <a:endParaRPr lang="zh-CN" altLang="en-US" dirty="0"/>
          </a:p>
        </p:txBody>
      </p:sp>
      <p:sp>
        <p:nvSpPr>
          <p:cNvPr id="3" name="内容占位符 2"/>
          <p:cNvSpPr>
            <a:spLocks noGrp="1"/>
          </p:cNvSpPr>
          <p:nvPr>
            <p:ph idx="1"/>
          </p:nvPr>
        </p:nvSpPr>
        <p:spPr>
          <a:xfrm>
            <a:off x="251520" y="1124744"/>
            <a:ext cx="8568952" cy="5544616"/>
          </a:xfrm>
        </p:spPr>
        <p:txBody>
          <a:bodyPr>
            <a:normAutofit lnSpcReduction="10000"/>
          </a:bodyPr>
          <a:lstStyle/>
          <a:p>
            <a:pPr>
              <a:lnSpc>
                <a:spcPct val="140000"/>
              </a:lnSpc>
              <a:spcAft>
                <a:spcPts val="300"/>
              </a:spcAft>
            </a:pPr>
            <a:r>
              <a:rPr lang="en-US" altLang="zh-CN" sz="2600" dirty="0"/>
              <a:t>1965</a:t>
            </a:r>
            <a:r>
              <a:rPr lang="zh-CN" altLang="en-US" sz="2600" dirty="0"/>
              <a:t>年</a:t>
            </a:r>
            <a:r>
              <a:rPr lang="zh-CN" altLang="en-US" sz="2600" dirty="0">
                <a:latin typeface="楷体_GB2312" pitchFamily="49" charset="-122"/>
              </a:rPr>
              <a:t>，</a:t>
            </a:r>
            <a:r>
              <a:rPr lang="en-US" altLang="zh-CN" sz="2600" dirty="0"/>
              <a:t>ARPA</a:t>
            </a:r>
            <a:r>
              <a:rPr lang="zh-CN" altLang="en-US" sz="2600" dirty="0">
                <a:latin typeface="楷体_GB2312" pitchFamily="49" charset="-122"/>
              </a:rPr>
              <a:t>支持</a:t>
            </a:r>
            <a:r>
              <a:rPr lang="en-US" altLang="zh-CN" sz="2600" dirty="0"/>
              <a:t>MIT</a:t>
            </a:r>
            <a:r>
              <a:rPr lang="zh-CN" altLang="en-US" sz="2600" dirty="0">
                <a:latin typeface="楷体_GB2312" pitchFamily="49" charset="-122"/>
              </a:rPr>
              <a:t>、</a:t>
            </a:r>
            <a:r>
              <a:rPr lang="en-US" altLang="zh-CN" sz="2600" dirty="0"/>
              <a:t>AT&amp;T</a:t>
            </a:r>
            <a:r>
              <a:rPr lang="zh-CN" altLang="en-US" sz="2600" dirty="0">
                <a:latin typeface="楷体_GB2312" pitchFamily="49" charset="-122"/>
              </a:rPr>
              <a:t>（贝尔实验室）和通用电气公司开发</a:t>
            </a:r>
            <a:r>
              <a:rPr lang="zh-CN" altLang="en-US" sz="2600" dirty="0">
                <a:latin typeface="Arial" panose="020B0604020202020204" pitchFamily="34" charset="0"/>
              </a:rPr>
              <a:t>“</a:t>
            </a:r>
            <a:r>
              <a:rPr lang="zh-CN" altLang="en-US" sz="2600" dirty="0">
                <a:latin typeface="楷体_GB2312" pitchFamily="49" charset="-122"/>
              </a:rPr>
              <a:t>公用计算服务系统</a:t>
            </a:r>
            <a:r>
              <a:rPr lang="zh-CN" altLang="en-US" sz="2600" dirty="0">
                <a:latin typeface="Arial" panose="020B0604020202020204" pitchFamily="34" charset="0"/>
              </a:rPr>
              <a:t>”</a:t>
            </a:r>
            <a:r>
              <a:rPr lang="zh-CN" altLang="en-US" sz="2600" dirty="0">
                <a:latin typeface="楷体_GB2312" pitchFamily="49" charset="-122"/>
              </a:rPr>
              <a:t>，希望能够同时支持整个波士顿所有的分时</a:t>
            </a:r>
            <a:r>
              <a:rPr lang="zh-CN" altLang="en-US" sz="2600" dirty="0" smtClean="0">
                <a:latin typeface="楷体_GB2312" pitchFamily="49" charset="-122"/>
              </a:rPr>
              <a:t>用户</a:t>
            </a:r>
            <a:endParaRPr lang="en-US" altLang="zh-CN" sz="2600" dirty="0">
              <a:latin typeface="楷体_GB2312" pitchFamily="49" charset="-122"/>
            </a:endParaRPr>
          </a:p>
          <a:p>
            <a:pPr>
              <a:lnSpc>
                <a:spcPct val="140000"/>
              </a:lnSpc>
              <a:spcAft>
                <a:spcPts val="300"/>
              </a:spcAft>
            </a:pPr>
            <a:r>
              <a:rPr lang="en-US" altLang="zh-CN" sz="2400" dirty="0"/>
              <a:t>MULTICS(</a:t>
            </a:r>
            <a:r>
              <a:rPr lang="en-US" altLang="zh-CN" sz="2400" dirty="0" err="1"/>
              <a:t>MULTiplexed</a:t>
            </a:r>
            <a:r>
              <a:rPr lang="en-US" altLang="zh-CN" sz="2400" dirty="0"/>
              <a:t> Information and Computing Service )</a:t>
            </a:r>
            <a:r>
              <a:rPr lang="zh-CN" altLang="en-US" sz="2400" dirty="0">
                <a:latin typeface="楷体_GB2312" pitchFamily="49" charset="-122"/>
              </a:rPr>
              <a:t>的设计目标</a:t>
            </a:r>
            <a:endParaRPr lang="en-US" altLang="zh-CN" sz="2400" dirty="0">
              <a:latin typeface="楷体_GB2312" pitchFamily="49" charset="-122"/>
            </a:endParaRPr>
          </a:p>
          <a:p>
            <a:pPr lvl="1">
              <a:lnSpc>
                <a:spcPct val="140000"/>
              </a:lnSpc>
              <a:spcAft>
                <a:spcPts val="300"/>
              </a:spcAft>
            </a:pPr>
            <a:r>
              <a:rPr lang="zh-CN" altLang="en-US" sz="2200" dirty="0">
                <a:latin typeface="楷体_GB2312" pitchFamily="49" charset="-122"/>
              </a:rPr>
              <a:t>便利的远程终端使用</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大量终端通过电话线接入计算机主机</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高可靠的大型文件系统</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大容量的用户信息共享</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存储和构造层次化信息结构的能力</a:t>
            </a:r>
            <a:endParaRPr lang="en-US" altLang="zh-CN" sz="2200" dirty="0">
              <a:latin typeface="楷体_GB2312" pitchFamily="49" charset="-122"/>
            </a:endParaRPr>
          </a:p>
          <a:p>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58614"/>
            <a:ext cx="6555867" cy="922114"/>
          </a:xfrm>
        </p:spPr>
        <p:txBody>
          <a:bodyP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grpSp>
        <p:nvGrpSpPr>
          <p:cNvPr id="4" name="组合 3"/>
          <p:cNvGrpSpPr/>
          <p:nvPr/>
        </p:nvGrpSpPr>
        <p:grpSpPr>
          <a:xfrm>
            <a:off x="155575" y="1481399"/>
            <a:ext cx="2238545" cy="3849854"/>
            <a:chOff x="683568" y="2564904"/>
            <a:chExt cx="2238545" cy="3849854"/>
          </a:xfrm>
        </p:grpSpPr>
        <p:pic>
          <p:nvPicPr>
            <p:cNvPr id="5" name="Picture 3" descr="[ Ken Thompson ]"/>
            <p:cNvPicPr>
              <a:picLocks noGrp="1" noChangeAspect="1" noChangeArrowheads="1"/>
            </p:cNvPicPr>
            <p:nvPr>
              <p:ph type="body" sz="half" idx="1"/>
            </p:nvPr>
          </p:nvPicPr>
          <p:blipFill>
            <a:blip r:embed="rId1">
              <a:extLst>
                <a:ext uri="{28A0092B-C50C-407E-A947-70E740481C1C}">
                  <a14:useLocalDpi xmlns:a14="http://schemas.microsoft.com/office/drawing/2010/main" val="0"/>
                </a:ext>
              </a:extLst>
            </a:blip>
            <a:srcRect/>
            <a:stretch>
              <a:fillRect/>
            </a:stretch>
          </p:blipFill>
          <p:spPr>
            <a:xfrm>
              <a:off x="683568" y="2564904"/>
              <a:ext cx="2238545" cy="3106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5"/>
            <p:cNvSpPr/>
            <p:nvPr/>
          </p:nvSpPr>
          <p:spPr>
            <a:xfrm>
              <a:off x="756269" y="5768427"/>
              <a:ext cx="2133276" cy="646331"/>
            </a:xfrm>
            <a:prstGeom prst="rect">
              <a:avLst/>
            </a:prstGeom>
          </p:spPr>
          <p:txBody>
            <a:bodyPr wrap="none">
              <a:spAutoFit/>
            </a:bodyPr>
            <a:lstStyle/>
            <a:p>
              <a:pPr algn="ctr"/>
              <a:r>
                <a:rPr lang="en-US" altLang="zh-CN" dirty="0" smtClean="0"/>
                <a:t>Ken Thompson</a:t>
              </a:r>
              <a:endParaRPr lang="en-US" altLang="zh-CN" dirty="0" smtClean="0"/>
            </a:p>
            <a:p>
              <a:pPr algn="ctr"/>
              <a:r>
                <a:rPr lang="en-US" altLang="zh-CN" dirty="0" smtClean="0"/>
                <a:t>(February </a:t>
              </a:r>
              <a:r>
                <a:rPr lang="en-US" altLang="zh-CN" dirty="0"/>
                <a:t>4, </a:t>
              </a:r>
              <a:r>
                <a:rPr lang="en-US" altLang="zh-CN" dirty="0" smtClean="0"/>
                <a:t>1943 ~ )</a:t>
              </a:r>
              <a:endParaRPr lang="zh-CN" altLang="en-US" dirty="0"/>
            </a:p>
          </p:txBody>
        </p:sp>
      </p:grpSp>
      <p:pic>
        <p:nvPicPr>
          <p:cNvPr id="8" name="Picture 4" descr="DMR picture"/>
          <p:cNvPicPr>
            <a:picLocks noGrp="1" noChangeAspect="1" noChangeArrowheads="1"/>
          </p:cNvPicPr>
          <p:nvPr>
            <p:ph type="body" sz="half" idx="2"/>
          </p:nvPr>
        </p:nvPicPr>
        <p:blipFill>
          <a:blip r:embed="rId2">
            <a:extLst>
              <a:ext uri="{28A0092B-C50C-407E-A947-70E740481C1C}">
                <a14:useLocalDpi xmlns:a14="http://schemas.microsoft.com/office/drawing/2010/main" val="0"/>
              </a:ext>
            </a:extLst>
          </a:blip>
          <a:srcRect/>
          <a:stretch>
            <a:fillRect/>
          </a:stretch>
        </p:blipFill>
        <p:spPr>
          <a:xfrm>
            <a:off x="6300192" y="1512177"/>
            <a:ext cx="2304256" cy="30243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 name="组合 9"/>
          <p:cNvGrpSpPr/>
          <p:nvPr/>
        </p:nvGrpSpPr>
        <p:grpSpPr>
          <a:xfrm>
            <a:off x="2783284" y="3573016"/>
            <a:ext cx="2993347" cy="2645120"/>
            <a:chOff x="3075324" y="1224370"/>
            <a:chExt cx="2993347" cy="264512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324" y="1224370"/>
              <a:ext cx="2993347" cy="2245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4163872" y="3469380"/>
              <a:ext cx="816249" cy="400110"/>
            </a:xfrm>
            <a:prstGeom prst="rect">
              <a:avLst/>
            </a:prstGeom>
          </p:spPr>
          <p:txBody>
            <a:bodyPr wrap="none">
              <a:spAutoFit/>
            </a:bodyPr>
            <a:lstStyle/>
            <a:p>
              <a:r>
                <a:rPr lang="en-US" altLang="zh-CN" sz="2000" dirty="0"/>
                <a:t>PDP-7</a:t>
              </a:r>
              <a:endParaRPr lang="en-US" altLang="zh-CN" sz="2000" dirty="0"/>
            </a:p>
          </p:txBody>
        </p:sp>
      </p:grpSp>
      <p:grpSp>
        <p:nvGrpSpPr>
          <p:cNvPr id="13" name="组合 12"/>
          <p:cNvGrpSpPr/>
          <p:nvPr/>
        </p:nvGrpSpPr>
        <p:grpSpPr>
          <a:xfrm>
            <a:off x="2994081" y="1124744"/>
            <a:ext cx="2571750" cy="2385556"/>
            <a:chOff x="1547664" y="1844824"/>
            <a:chExt cx="2571750" cy="2385556"/>
          </a:xfrm>
        </p:grpSpPr>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844824"/>
              <a:ext cx="257175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2141714" y="3861048"/>
              <a:ext cx="1383649" cy="369332"/>
            </a:xfrm>
            <a:prstGeom prst="rect">
              <a:avLst/>
            </a:prstGeom>
          </p:spPr>
          <p:txBody>
            <a:bodyPr wrap="none">
              <a:spAutoFit/>
            </a:bodyPr>
            <a:lstStyle/>
            <a:p>
              <a:r>
                <a:rPr lang="en-US" altLang="zh-CN" dirty="0"/>
                <a:t>Space Travel</a:t>
              </a:r>
              <a:endParaRPr lang="zh-CN" altLang="en-US" dirty="0"/>
            </a:p>
          </p:txBody>
        </p:sp>
      </p:grpSp>
      <p:grpSp>
        <p:nvGrpSpPr>
          <p:cNvPr id="3" name="组合 2"/>
          <p:cNvGrpSpPr/>
          <p:nvPr/>
        </p:nvGrpSpPr>
        <p:grpSpPr>
          <a:xfrm>
            <a:off x="6348044" y="1484784"/>
            <a:ext cx="2308739" cy="4154246"/>
            <a:chOff x="6348044" y="1484784"/>
            <a:chExt cx="2308739" cy="4154246"/>
          </a:xfrm>
        </p:grpSpPr>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044" y="1484784"/>
              <a:ext cx="230505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6398151" y="4715700"/>
              <a:ext cx="2258632" cy="923330"/>
            </a:xfrm>
            <a:prstGeom prst="rect">
              <a:avLst/>
            </a:prstGeom>
          </p:spPr>
          <p:txBody>
            <a:bodyPr wrap="none">
              <a:spAutoFit/>
            </a:bodyPr>
            <a:lstStyle/>
            <a:p>
              <a:pPr algn="ctr"/>
              <a:r>
                <a:rPr lang="en-US" altLang="zh-CN" dirty="0"/>
                <a:t>Dennis </a:t>
              </a:r>
              <a:r>
                <a:rPr lang="en-US" altLang="zh-CN" dirty="0" smtClean="0"/>
                <a:t>Ritchie</a:t>
              </a:r>
              <a:endParaRPr lang="en-US" altLang="zh-CN" dirty="0" smtClean="0"/>
            </a:p>
            <a:p>
              <a:pPr algn="ctr"/>
              <a:r>
                <a:rPr lang="en-US" altLang="zh-CN" dirty="0"/>
                <a:t>(September 9, 1941 ~ </a:t>
              </a:r>
              <a:endParaRPr lang="en-US" altLang="zh-CN" dirty="0" smtClean="0"/>
            </a:p>
            <a:p>
              <a:pPr algn="ctr"/>
              <a:r>
                <a:rPr lang="en-US" altLang="zh-CN" dirty="0" smtClean="0"/>
                <a:t>October </a:t>
              </a:r>
              <a:r>
                <a:rPr lang="en-US" altLang="zh-CN" dirty="0"/>
                <a:t>12, 2011)</a:t>
              </a:r>
              <a:endParaRPr lang="zh-CN" altLang="en-US" dirty="0"/>
            </a:p>
          </p:txBody>
        </p:sp>
      </p:grpSp>
      <p:sp>
        <p:nvSpPr>
          <p:cNvPr id="7" name="矩形 6"/>
          <p:cNvSpPr/>
          <p:nvPr/>
        </p:nvSpPr>
        <p:spPr>
          <a:xfrm>
            <a:off x="2195736" y="6237312"/>
            <a:ext cx="5079596" cy="461665"/>
          </a:xfrm>
          <a:prstGeom prst="rect">
            <a:avLst/>
          </a:prstGeom>
        </p:spPr>
        <p:txBody>
          <a:bodyPr wrap="none">
            <a:spAutoFit/>
          </a:bodyPr>
          <a:lstStyle/>
          <a:p>
            <a:r>
              <a:rPr lang="en-US" altLang="zh-CN" sz="2400" dirty="0"/>
              <a:t>1969</a:t>
            </a:r>
            <a:r>
              <a:rPr lang="zh-CN" altLang="en-US" sz="2400" dirty="0"/>
              <a:t>年，</a:t>
            </a:r>
            <a:r>
              <a:rPr lang="en-US" altLang="zh-CN" sz="2400" dirty="0"/>
              <a:t>Ken Thompson</a:t>
            </a:r>
            <a:r>
              <a:rPr lang="zh-CN" altLang="en-US" sz="2400" dirty="0"/>
              <a:t>开始设计</a:t>
            </a:r>
            <a:r>
              <a:rPr lang="en-US" altLang="zh-CN" sz="2400" dirty="0"/>
              <a:t>Unix</a:t>
            </a:r>
            <a:endParaRPr lang="zh-CN" alt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0309" y="130622"/>
            <a:ext cx="6244139" cy="706090"/>
          </a:xfrm>
        </p:spPr>
        <p:txBody>
          <a:bodyP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sp>
        <p:nvSpPr>
          <p:cNvPr id="3" name="内容占位符 2"/>
          <p:cNvSpPr>
            <a:spLocks noGrp="1"/>
          </p:cNvSpPr>
          <p:nvPr>
            <p:ph idx="1"/>
          </p:nvPr>
        </p:nvSpPr>
        <p:spPr>
          <a:xfrm>
            <a:off x="107504" y="1196752"/>
            <a:ext cx="6777264" cy="5400600"/>
          </a:xfrm>
        </p:spPr>
        <p:txBody>
          <a:bodyPr>
            <a:normAutofit/>
          </a:bodyPr>
          <a:lstStyle/>
          <a:p>
            <a:r>
              <a:rPr lang="zh-CN" altLang="en-US" sz="2400" dirty="0"/>
              <a:t>为使游戏在</a:t>
            </a:r>
            <a:r>
              <a:rPr lang="en-US" altLang="zh-CN" sz="2400" dirty="0"/>
              <a:t>PDP-7</a:t>
            </a:r>
            <a:r>
              <a:rPr lang="zh-CN" altLang="en-US" sz="2400" dirty="0"/>
              <a:t>上顺利运行，陆续开发了浮点运算软件包、显示驱动软件、文件系统、实用程序、</a:t>
            </a:r>
            <a:r>
              <a:rPr lang="en-US" altLang="zh-CN" sz="2400" dirty="0"/>
              <a:t>shell</a:t>
            </a:r>
            <a:r>
              <a:rPr lang="zh-CN" altLang="en-US" sz="2400" dirty="0"/>
              <a:t>和汇编程序</a:t>
            </a:r>
            <a:endParaRPr lang="zh-CN" altLang="en-US" sz="2400" dirty="0"/>
          </a:p>
          <a:p>
            <a:r>
              <a:rPr lang="en-US" altLang="zh-CN" sz="2400" dirty="0"/>
              <a:t>1970</a:t>
            </a:r>
            <a:r>
              <a:rPr lang="zh-CN" altLang="en-US" sz="2400" dirty="0"/>
              <a:t>年，</a:t>
            </a:r>
            <a:r>
              <a:rPr lang="en-US" altLang="zh-CN" sz="2400" dirty="0"/>
              <a:t>Brian Kernighan</a:t>
            </a:r>
            <a:r>
              <a:rPr lang="zh-CN" altLang="en-US" sz="2400" dirty="0"/>
              <a:t>戏称新系统为</a:t>
            </a:r>
            <a:r>
              <a:rPr lang="en-US" altLang="zh-CN" sz="2400" dirty="0" err="1">
                <a:solidFill>
                  <a:srgbClr val="FF0000"/>
                </a:solidFill>
              </a:rPr>
              <a:t>UNiplexed</a:t>
            </a:r>
            <a:r>
              <a:rPr lang="en-US" altLang="zh-CN" sz="2400" dirty="0"/>
              <a:t> Information and Computing System</a:t>
            </a:r>
            <a:r>
              <a:rPr lang="zh-CN" altLang="en-US" sz="2400" dirty="0"/>
              <a:t>（</a:t>
            </a:r>
            <a:r>
              <a:rPr lang="en-US" altLang="zh-CN" sz="2400" dirty="0"/>
              <a:t>UNICS</a:t>
            </a:r>
            <a:r>
              <a:rPr lang="zh-CN" altLang="en-US" sz="2400" dirty="0"/>
              <a:t>），后取</a:t>
            </a:r>
            <a:r>
              <a:rPr lang="zh-CN" altLang="en-US" sz="2400" dirty="0" smtClean="0"/>
              <a:t>谐音</a:t>
            </a:r>
            <a:r>
              <a:rPr lang="en-US" altLang="zh-CN" sz="2400" dirty="0" smtClean="0"/>
              <a:t>Unix</a:t>
            </a:r>
            <a:endParaRPr lang="en-US" altLang="zh-CN" sz="2400" dirty="0"/>
          </a:p>
          <a:p>
            <a:r>
              <a:rPr lang="en-US" altLang="zh-CN" sz="2400" dirty="0"/>
              <a:t>1970</a:t>
            </a:r>
            <a:r>
              <a:rPr lang="zh-CN" altLang="en-US" sz="2400" dirty="0"/>
              <a:t>年是</a:t>
            </a:r>
            <a:r>
              <a:rPr lang="en-US" altLang="zh-CN" sz="2400" dirty="0"/>
              <a:t>Unix</a:t>
            </a:r>
            <a:r>
              <a:rPr lang="zh-CN" altLang="en-US" sz="2400" dirty="0"/>
              <a:t>元年</a:t>
            </a:r>
            <a:endParaRPr lang="zh-CN" altLang="en-US" sz="2400" dirty="0"/>
          </a:p>
          <a:p>
            <a:r>
              <a:rPr lang="en-US" altLang="zh-CN" sz="2400" dirty="0" smtClean="0"/>
              <a:t>1973</a:t>
            </a:r>
            <a:r>
              <a:rPr lang="zh-CN" altLang="en-US" sz="2400" dirty="0" smtClean="0"/>
              <a:t>年，</a:t>
            </a:r>
            <a:r>
              <a:rPr lang="en-US" altLang="zh-CN" sz="2400" dirty="0" smtClean="0"/>
              <a:t>Dennis </a:t>
            </a:r>
            <a:r>
              <a:rPr lang="en-US" altLang="zh-CN" sz="2400" dirty="0"/>
              <a:t>Ritchie</a:t>
            </a:r>
            <a:r>
              <a:rPr lang="zh-CN" altLang="en-US" sz="2400" dirty="0"/>
              <a:t>用</a:t>
            </a:r>
            <a:r>
              <a:rPr lang="en-US" altLang="zh-CN" sz="2400" dirty="0"/>
              <a:t>C</a:t>
            </a:r>
            <a:r>
              <a:rPr lang="zh-CN" altLang="en-US" sz="2400" dirty="0"/>
              <a:t>语言重写</a:t>
            </a:r>
            <a:r>
              <a:rPr lang="en-US" altLang="zh-CN" sz="2400" dirty="0" smtClean="0"/>
              <a:t>UNIX</a:t>
            </a:r>
            <a:endParaRPr lang="en-US" altLang="zh-CN" sz="2400" dirty="0"/>
          </a:p>
        </p:txBody>
      </p:sp>
      <p:grpSp>
        <p:nvGrpSpPr>
          <p:cNvPr id="6" name="组合 5"/>
          <p:cNvGrpSpPr/>
          <p:nvPr/>
        </p:nvGrpSpPr>
        <p:grpSpPr>
          <a:xfrm>
            <a:off x="6605426" y="2491376"/>
            <a:ext cx="2431070" cy="4079698"/>
            <a:chOff x="6571300" y="2702060"/>
            <a:chExt cx="2431070" cy="4079698"/>
          </a:xfrm>
        </p:grpSpPr>
        <p:sp>
          <p:nvSpPr>
            <p:cNvPr id="4" name="矩形 3"/>
            <p:cNvSpPr/>
            <p:nvPr/>
          </p:nvSpPr>
          <p:spPr>
            <a:xfrm>
              <a:off x="6677557" y="6073872"/>
              <a:ext cx="2218556" cy="707886"/>
            </a:xfrm>
            <a:prstGeom prst="rect">
              <a:avLst/>
            </a:prstGeom>
          </p:spPr>
          <p:txBody>
            <a:bodyPr wrap="none">
              <a:spAutoFit/>
            </a:bodyPr>
            <a:lstStyle/>
            <a:p>
              <a:pPr algn="ctr"/>
              <a:r>
                <a:rPr lang="en-US" altLang="zh-CN" sz="2000" dirty="0"/>
                <a:t>Brian </a:t>
              </a:r>
              <a:r>
                <a:rPr lang="en-US" altLang="zh-CN" sz="2000" dirty="0" smtClean="0"/>
                <a:t>Kernighan</a:t>
              </a:r>
              <a:endParaRPr lang="en-US" altLang="zh-CN" sz="2000" dirty="0" smtClean="0"/>
            </a:p>
            <a:p>
              <a:pPr algn="ctr"/>
              <a:r>
                <a:rPr lang="en-US" altLang="zh-CN" sz="2000" dirty="0"/>
                <a:t>(January 1, </a:t>
              </a:r>
              <a:r>
                <a:rPr lang="en-US" altLang="zh-CN" sz="2000" dirty="0" smtClean="0"/>
                <a:t>1942 ~ )</a:t>
              </a:r>
              <a:endParaRPr lang="zh-CN" altLang="en-US" sz="2000" dirty="0"/>
            </a:p>
          </p:txBody>
        </p:sp>
        <p:pic>
          <p:nvPicPr>
            <p:cNvPr id="5" name="Picture 3" descr="aac">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71300" y="2702060"/>
              <a:ext cx="2431070" cy="32403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30622"/>
            <a:ext cx="6264696" cy="706090"/>
          </a:xfrm>
        </p:spPr>
        <p:txBody>
          <a:bodyP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sp>
        <p:nvSpPr>
          <p:cNvPr id="3" name="内容占位符 2"/>
          <p:cNvSpPr>
            <a:spLocks noGrp="1"/>
          </p:cNvSpPr>
          <p:nvPr>
            <p:ph idx="1"/>
          </p:nvPr>
        </p:nvSpPr>
        <p:spPr>
          <a:xfrm>
            <a:off x="216024" y="1052736"/>
            <a:ext cx="8748464" cy="5661248"/>
          </a:xfrm>
        </p:spPr>
        <p:txBody>
          <a:bodyPr>
            <a:normAutofit/>
          </a:bodyPr>
          <a:lstStyle/>
          <a:p>
            <a:r>
              <a:rPr lang="en-US" altLang="zh-CN" sz="2600" dirty="0"/>
              <a:t>1973</a:t>
            </a:r>
            <a:r>
              <a:rPr lang="zh-CN" altLang="en-US" sz="2600" dirty="0"/>
              <a:t>年，</a:t>
            </a:r>
            <a:r>
              <a:rPr lang="en-US" altLang="zh-CN" sz="2600" dirty="0"/>
              <a:t>Thomson</a:t>
            </a:r>
            <a:r>
              <a:rPr lang="zh-CN" altLang="en-US" sz="2600" dirty="0"/>
              <a:t>和</a:t>
            </a:r>
            <a:r>
              <a:rPr lang="en-US" altLang="zh-CN" sz="2600" dirty="0" smtClean="0"/>
              <a:t>Ritchie</a:t>
            </a:r>
            <a:r>
              <a:rPr lang="zh-CN" altLang="en-US" sz="2600" dirty="0" smtClean="0"/>
              <a:t>发表</a:t>
            </a:r>
            <a:r>
              <a:rPr lang="en-US" altLang="zh-CN" sz="2600" dirty="0" smtClean="0"/>
              <a:t>Unix</a:t>
            </a:r>
            <a:r>
              <a:rPr lang="zh-CN" altLang="en-US" sz="2600" dirty="0" smtClean="0"/>
              <a:t>论文</a:t>
            </a:r>
            <a:endParaRPr lang="en-US" altLang="zh-CN" sz="2600" dirty="0" smtClean="0"/>
          </a:p>
          <a:p>
            <a:r>
              <a:rPr lang="en-US" altLang="zh-CN" sz="2600" dirty="0" smtClean="0"/>
              <a:t>AT&amp;T</a:t>
            </a:r>
            <a:r>
              <a:rPr lang="zh-CN" altLang="en-US" sz="2600" dirty="0"/>
              <a:t>向大学发布没有改进、没有保证修复瑕疵和没有技术支持的</a:t>
            </a:r>
            <a:r>
              <a:rPr lang="en-US" altLang="zh-CN" sz="2600" dirty="0" smtClean="0"/>
              <a:t>Unix</a:t>
            </a:r>
            <a:endParaRPr lang="en-US" altLang="zh-CN" sz="2600" dirty="0" smtClean="0"/>
          </a:p>
          <a:p>
            <a:r>
              <a:rPr lang="en-US" altLang="zh-CN" sz="2600" dirty="0" smtClean="0"/>
              <a:t>1975</a:t>
            </a:r>
            <a:r>
              <a:rPr lang="zh-CN" altLang="en-US" sz="2600" dirty="0"/>
              <a:t>年，</a:t>
            </a:r>
            <a:r>
              <a:rPr lang="en-US" altLang="zh-CN" sz="2600" dirty="0"/>
              <a:t>Thomson</a:t>
            </a:r>
            <a:r>
              <a:rPr lang="zh-CN" altLang="en-US" sz="2600" dirty="0"/>
              <a:t>将</a:t>
            </a:r>
            <a:r>
              <a:rPr lang="en-US" altLang="zh-CN" sz="2600" dirty="0"/>
              <a:t>Unix</a:t>
            </a:r>
            <a:r>
              <a:rPr lang="zh-CN" altLang="en-US" sz="2600" dirty="0"/>
              <a:t>带</a:t>
            </a:r>
            <a:r>
              <a:rPr lang="zh-CN" altLang="en-US" sz="2600" dirty="0" smtClean="0"/>
              <a:t>到</a:t>
            </a:r>
            <a:r>
              <a:rPr lang="en-US" altLang="zh-CN" sz="2400" dirty="0"/>
              <a:t>UC </a:t>
            </a:r>
            <a:r>
              <a:rPr lang="en-US" altLang="zh-CN" sz="2400" dirty="0" smtClean="0"/>
              <a:t>Berkeley</a:t>
            </a:r>
            <a:r>
              <a:rPr lang="zh-CN" altLang="en-US" sz="2600" dirty="0" smtClean="0"/>
              <a:t>，产生</a:t>
            </a:r>
            <a:r>
              <a:rPr lang="en-US" altLang="zh-CN" sz="2600" dirty="0" smtClean="0">
                <a:solidFill>
                  <a:srgbClr val="FF0000"/>
                </a:solidFill>
              </a:rPr>
              <a:t>BSD</a:t>
            </a:r>
            <a:endParaRPr lang="en-US" altLang="zh-CN" sz="2600" dirty="0" smtClean="0">
              <a:solidFill>
                <a:srgbClr val="FF0000"/>
              </a:solidFill>
            </a:endParaRPr>
          </a:p>
          <a:p>
            <a:r>
              <a:rPr lang="en-US" altLang="zh-CN" sz="2600" dirty="0" smtClean="0"/>
              <a:t>1979</a:t>
            </a:r>
            <a:r>
              <a:rPr lang="zh-CN" altLang="en-US" sz="2600" dirty="0"/>
              <a:t>年，</a:t>
            </a:r>
            <a:r>
              <a:rPr lang="en-US" altLang="zh-CN" sz="2600" dirty="0" smtClean="0"/>
              <a:t>AT&amp;T</a:t>
            </a:r>
            <a:r>
              <a:rPr lang="zh-CN" altLang="en-US" sz="2600" dirty="0" smtClean="0"/>
              <a:t>改变</a:t>
            </a:r>
            <a:r>
              <a:rPr lang="en-US" altLang="zh-CN" sz="2600" dirty="0" smtClean="0"/>
              <a:t>Unix</a:t>
            </a:r>
            <a:r>
              <a:rPr lang="zh-CN" altLang="en-US" sz="2600" dirty="0"/>
              <a:t>的许可</a:t>
            </a:r>
            <a:r>
              <a:rPr lang="zh-CN" altLang="en-US" sz="2600" dirty="0" smtClean="0"/>
              <a:t>条款</a:t>
            </a:r>
            <a:endParaRPr lang="en-US" altLang="zh-CN" sz="2600" dirty="0" smtClean="0"/>
          </a:p>
          <a:p>
            <a:pPr lvl="1"/>
            <a:r>
              <a:rPr lang="zh-CN" altLang="en-US" sz="2200" dirty="0" smtClean="0"/>
              <a:t>源代码不允许在大学操作系统</a:t>
            </a:r>
            <a:r>
              <a:rPr lang="zh-CN" altLang="en-US" sz="2200" dirty="0"/>
              <a:t>课程上</a:t>
            </a:r>
            <a:r>
              <a:rPr lang="zh-CN" altLang="en-US" sz="2200" dirty="0" smtClean="0"/>
              <a:t>使用</a:t>
            </a:r>
            <a:endParaRPr lang="en-US" altLang="zh-CN" sz="2200" dirty="0" smtClean="0"/>
          </a:p>
          <a:p>
            <a:r>
              <a:rPr lang="en-US" altLang="zh-CN" sz="2600" dirty="0" smtClean="0"/>
              <a:t>Unix</a:t>
            </a:r>
            <a:r>
              <a:rPr lang="zh-CN" altLang="en-US" sz="2600" dirty="0" smtClean="0"/>
              <a:t>成为商品，标志着</a:t>
            </a:r>
            <a:r>
              <a:rPr lang="zh-CN" altLang="en-US" sz="2600" dirty="0" smtClean="0">
                <a:solidFill>
                  <a:srgbClr val="FF0000"/>
                </a:solidFill>
              </a:rPr>
              <a:t>自由</a:t>
            </a:r>
            <a:r>
              <a:rPr lang="zh-CN" altLang="en-US" sz="2600" dirty="0">
                <a:solidFill>
                  <a:srgbClr val="FF0000"/>
                </a:solidFill>
              </a:rPr>
              <a:t>共享软件</a:t>
            </a:r>
            <a:r>
              <a:rPr lang="zh-CN" altLang="en-US" sz="2600" dirty="0"/>
              <a:t>的</a:t>
            </a:r>
            <a:r>
              <a:rPr lang="zh-CN" altLang="en-US" sz="2600" dirty="0" smtClean="0"/>
              <a:t>结束和</a:t>
            </a:r>
            <a:r>
              <a:rPr lang="en-US" altLang="zh-CN" sz="2600" dirty="0">
                <a:solidFill>
                  <a:srgbClr val="FF0000"/>
                </a:solidFill>
              </a:rPr>
              <a:t>PC</a:t>
            </a:r>
            <a:r>
              <a:rPr lang="zh-CN" altLang="en-US" sz="2600" dirty="0">
                <a:solidFill>
                  <a:srgbClr val="FF0000"/>
                </a:solidFill>
              </a:rPr>
              <a:t>软件市场</a:t>
            </a:r>
            <a:r>
              <a:rPr lang="zh-CN" altLang="en-US" sz="2600" dirty="0"/>
              <a:t>的</a:t>
            </a:r>
            <a:r>
              <a:rPr lang="zh-CN" altLang="en-US" sz="2600" dirty="0" smtClean="0"/>
              <a:t>开始</a:t>
            </a:r>
            <a:endParaRPr lang="zh-CN" altLang="en-US" dirty="0"/>
          </a:p>
        </p:txBody>
      </p:sp>
      <p:sp>
        <p:nvSpPr>
          <p:cNvPr id="4" name="AutoShape 39"/>
          <p:cNvSpPr>
            <a:spLocks noChangeArrowheads="1"/>
          </p:cNvSpPr>
          <p:nvPr/>
        </p:nvSpPr>
        <p:spPr bwMode="auto">
          <a:xfrm rot="10800000">
            <a:off x="6516216" y="3861048"/>
            <a:ext cx="2160240" cy="648072"/>
          </a:xfrm>
          <a:prstGeom prst="wedgeRoundRectCallout">
            <a:avLst>
              <a:gd name="adj1" fmla="val -43355"/>
              <a:gd name="adj2" fmla="val 100918"/>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r>
              <a:rPr lang="en-US" altLang="zh-CN" sz="1800" dirty="0">
                <a:solidFill>
                  <a:schemeClr val="tx1"/>
                </a:solidFill>
              </a:rPr>
              <a:t>Berkeley Software Distribution</a:t>
            </a:r>
            <a:endParaRPr lang="en-US" altLang="zh-CN" sz="1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37" fill="hold" grpId="1" nodeType="clickEffect">
                                  <p:stCondLst>
                                    <p:cond delay="0"/>
                                  </p:stCondLst>
                                  <p:childTnLst>
                                    <p:animEffect transition="out" filter="barn(outVertical)">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116632"/>
            <a:ext cx="5688632" cy="850106"/>
          </a:xfrm>
        </p:spPr>
        <p:txBody>
          <a:bodyPr>
            <a:noAutofit/>
          </a:bodyPr>
          <a:lstStyle/>
          <a:p>
            <a:r>
              <a:rPr lang="en-US" altLang="zh-CN" kern="0" dirty="0">
                <a:solidFill>
                  <a:prstClr val="white"/>
                </a:solidFill>
                <a:latin typeface="Arial" panose="020B0604020202020204" pitchFamily="34" charset="0"/>
                <a:ea typeface="宋体" panose="02010600030101010101" pitchFamily="2" charset="-122"/>
              </a:rPr>
              <a:t>3.3.3 </a:t>
            </a:r>
            <a:r>
              <a:rPr lang="zh-CN" altLang="en-US" kern="0" dirty="0">
                <a:solidFill>
                  <a:prstClr val="white"/>
                </a:solidFill>
              </a:rPr>
              <a:t>集成电路和多道程序时代</a:t>
            </a:r>
            <a:r>
              <a:rPr lang="en-US" altLang="zh-CN" kern="0" dirty="0">
                <a:solidFill>
                  <a:prstClr val="white"/>
                </a:solidFill>
                <a:latin typeface="Arial" panose="020B0604020202020204" pitchFamily="34" charset="0"/>
                <a:ea typeface="宋体" panose="02010600030101010101" pitchFamily="2" charset="-122"/>
              </a:rPr>
              <a:t>(1965~1980)</a:t>
            </a:r>
            <a:endParaRPr lang="zh-CN" altLang="en-US" dirty="0"/>
          </a:p>
        </p:txBody>
      </p:sp>
      <p:sp>
        <p:nvSpPr>
          <p:cNvPr id="3" name="内容占位符 2"/>
          <p:cNvSpPr>
            <a:spLocks noGrp="1"/>
          </p:cNvSpPr>
          <p:nvPr>
            <p:ph idx="1"/>
          </p:nvPr>
        </p:nvSpPr>
        <p:spPr>
          <a:xfrm>
            <a:off x="107504" y="936104"/>
            <a:ext cx="8928992" cy="5805264"/>
          </a:xfrm>
        </p:spPr>
        <p:txBody>
          <a:bodyPr>
            <a:normAutofit fontScale="77500" lnSpcReduction="20000"/>
          </a:bodyPr>
          <a:lstStyle/>
          <a:p>
            <a:pPr>
              <a:spcAft>
                <a:spcPts val="300"/>
              </a:spcAft>
            </a:pPr>
            <a:r>
              <a:rPr lang="en-US" altLang="zh-CN" sz="3100" dirty="0" smtClean="0">
                <a:latin typeface="Times New Roman" panose="02020603050405020304" pitchFamily="18" charset="0"/>
              </a:rPr>
              <a:t>UNIX</a:t>
            </a:r>
            <a:r>
              <a:rPr lang="zh-CN" altLang="en-US" sz="3100" dirty="0" smtClean="0">
                <a:latin typeface="Times New Roman" panose="02020603050405020304" pitchFamily="18" charset="0"/>
              </a:rPr>
              <a:t>两</a:t>
            </a:r>
            <a:r>
              <a:rPr lang="zh-CN" altLang="en-US" sz="3100" dirty="0">
                <a:latin typeface="Times New Roman" panose="02020603050405020304" pitchFamily="18" charset="0"/>
              </a:rPr>
              <a:t>大</a:t>
            </a:r>
            <a:r>
              <a:rPr lang="zh-CN" altLang="en-US" sz="3100" dirty="0" smtClean="0">
                <a:latin typeface="Times New Roman" panose="02020603050405020304" pitchFamily="18" charset="0"/>
              </a:rPr>
              <a:t>流派</a:t>
            </a:r>
            <a:endParaRPr lang="en-US" altLang="zh-CN" sz="3100" dirty="0" smtClean="0">
              <a:latin typeface="Times New Roman" panose="02020603050405020304" pitchFamily="18" charset="0"/>
            </a:endParaRPr>
          </a:p>
          <a:p>
            <a:pPr lvl="1">
              <a:spcAft>
                <a:spcPts val="300"/>
              </a:spcAft>
            </a:pPr>
            <a:r>
              <a:rPr lang="en-US" altLang="zh-CN" sz="2600" dirty="0" smtClean="0"/>
              <a:t>AT&amp;T</a:t>
            </a:r>
            <a:r>
              <a:rPr lang="zh-CN" altLang="en-US" sz="2600" dirty="0" smtClean="0"/>
              <a:t>的</a:t>
            </a:r>
            <a:r>
              <a:rPr lang="en-US" altLang="zh-CN" sz="2600" dirty="0" smtClean="0"/>
              <a:t>System V</a:t>
            </a:r>
            <a:endParaRPr lang="en-US" altLang="zh-CN" sz="2600" dirty="0" smtClean="0"/>
          </a:p>
          <a:p>
            <a:pPr lvl="1">
              <a:spcAft>
                <a:spcPts val="300"/>
              </a:spcAft>
            </a:pPr>
            <a:r>
              <a:rPr lang="en-US" altLang="zh-CN" sz="2600" dirty="0" smtClean="0"/>
              <a:t>UC Berkeley</a:t>
            </a:r>
            <a:r>
              <a:rPr lang="zh-CN" altLang="en-US" sz="2600" dirty="0" smtClean="0"/>
              <a:t>的</a:t>
            </a:r>
            <a:r>
              <a:rPr lang="en-US" altLang="zh-CN" sz="2600" dirty="0" smtClean="0"/>
              <a:t>BSD</a:t>
            </a:r>
            <a:endParaRPr lang="en-US" altLang="zh-CN" sz="2600" dirty="0" smtClean="0"/>
          </a:p>
          <a:p>
            <a:pPr>
              <a:spcAft>
                <a:spcPts val="300"/>
              </a:spcAft>
            </a:pPr>
            <a:r>
              <a:rPr lang="en-US" altLang="zh-CN" sz="3100" dirty="0" smtClean="0">
                <a:latin typeface="Times New Roman" panose="02020603050405020304" pitchFamily="18" charset="0"/>
              </a:rPr>
              <a:t>Unix</a:t>
            </a:r>
            <a:r>
              <a:rPr lang="zh-CN" altLang="en-US" sz="3100" dirty="0" smtClean="0">
                <a:latin typeface="Times New Roman" panose="02020603050405020304" pitchFamily="18" charset="0"/>
              </a:rPr>
              <a:t>哲学</a:t>
            </a:r>
            <a:endParaRPr lang="en-US" altLang="zh-CN" sz="3100" dirty="0">
              <a:latin typeface="Times New Roman" panose="02020603050405020304" pitchFamily="18" charset="0"/>
            </a:endParaRPr>
          </a:p>
          <a:p>
            <a:pPr lvl="1">
              <a:spcAft>
                <a:spcPts val="300"/>
              </a:spcAft>
            </a:pPr>
            <a:r>
              <a:rPr lang="en-US" altLang="zh-CN" sz="2600" dirty="0" smtClean="0">
                <a:solidFill>
                  <a:schemeClr val="hlink"/>
                </a:solidFill>
                <a:latin typeface="Times New Roman" panose="02020603050405020304" pitchFamily="18" charset="0"/>
              </a:rPr>
              <a:t>KISS</a:t>
            </a:r>
            <a:r>
              <a:rPr lang="zh-CN" altLang="en-US" sz="2600" dirty="0">
                <a:solidFill>
                  <a:schemeClr val="hlink"/>
                </a:solidFill>
                <a:latin typeface="Times New Roman" panose="02020603050405020304" pitchFamily="18" charset="0"/>
              </a:rPr>
              <a:t>（</a:t>
            </a:r>
            <a:r>
              <a:rPr lang="en-US" altLang="zh-CN" sz="2600" dirty="0">
                <a:solidFill>
                  <a:schemeClr val="hlink"/>
                </a:solidFill>
                <a:latin typeface="Times New Roman" panose="02020603050405020304" pitchFamily="18" charset="0"/>
              </a:rPr>
              <a:t>Keep it Simple, Stupid</a:t>
            </a:r>
            <a:r>
              <a:rPr lang="zh-CN" altLang="en-US" sz="2600" dirty="0">
                <a:solidFill>
                  <a:schemeClr val="hlink"/>
                </a:solidFill>
                <a:latin typeface="Times New Roman" panose="02020603050405020304" pitchFamily="18" charset="0"/>
              </a:rPr>
              <a:t>）</a:t>
            </a:r>
            <a:endParaRPr lang="zh-CN" altLang="en-US" sz="2600" dirty="0">
              <a:solidFill>
                <a:schemeClr val="hlink"/>
              </a:solidFill>
              <a:latin typeface="Times New Roman" panose="02020603050405020304" pitchFamily="18" charset="0"/>
            </a:endParaRPr>
          </a:p>
          <a:p>
            <a:pPr>
              <a:spcAft>
                <a:spcPts val="300"/>
              </a:spcAft>
            </a:pPr>
            <a:r>
              <a:rPr lang="en-US" altLang="zh-CN" sz="3100" dirty="0">
                <a:latin typeface="Times New Roman" panose="02020603050405020304" pitchFamily="18" charset="0"/>
              </a:rPr>
              <a:t>Dennis Ritchie: “Unix is simple. It just takes a genius </a:t>
            </a:r>
            <a:r>
              <a:rPr lang="en-US" altLang="zh-CN" sz="3100" dirty="0" smtClean="0">
                <a:latin typeface="Times New Roman" panose="02020603050405020304" pitchFamily="18" charset="0"/>
              </a:rPr>
              <a:t>to understand </a:t>
            </a:r>
            <a:r>
              <a:rPr lang="en-US" altLang="zh-CN" sz="3100" dirty="0">
                <a:latin typeface="Times New Roman" panose="02020603050405020304" pitchFamily="18" charset="0"/>
              </a:rPr>
              <a:t>its simplicity”.</a:t>
            </a:r>
            <a:endParaRPr lang="en-US" altLang="zh-CN" sz="3100" dirty="0">
              <a:latin typeface="Times New Roman" panose="02020603050405020304" pitchFamily="18" charset="0"/>
            </a:endParaRPr>
          </a:p>
          <a:p>
            <a:pPr>
              <a:spcAft>
                <a:spcPts val="300"/>
              </a:spcAft>
            </a:pPr>
            <a:r>
              <a:rPr lang="en-US" altLang="zh-CN" sz="3100" dirty="0">
                <a:latin typeface="Times New Roman" panose="02020603050405020304" pitchFamily="18" charset="0"/>
              </a:rPr>
              <a:t>UNIX</a:t>
            </a:r>
            <a:r>
              <a:rPr lang="zh-CN" altLang="en-US" sz="3100" dirty="0" smtClean="0">
                <a:latin typeface="Times New Roman" panose="02020603050405020304" pitchFamily="18" charset="0"/>
              </a:rPr>
              <a:t>成功原因</a:t>
            </a:r>
            <a:endParaRPr lang="en-US" altLang="zh-CN" sz="3100" dirty="0">
              <a:latin typeface="Times New Roman" panose="02020603050405020304" pitchFamily="18" charset="0"/>
            </a:endParaRPr>
          </a:p>
          <a:p>
            <a:pPr lvl="1">
              <a:spcAft>
                <a:spcPts val="300"/>
              </a:spcAft>
            </a:pPr>
            <a:r>
              <a:rPr lang="zh-CN" altLang="en-US" sz="2600" dirty="0"/>
              <a:t>使用</a:t>
            </a:r>
            <a:r>
              <a:rPr lang="en-US" altLang="zh-CN" sz="2600" dirty="0"/>
              <a:t>C</a:t>
            </a:r>
            <a:r>
              <a:rPr lang="zh-CN" altLang="en-US" sz="2600" dirty="0"/>
              <a:t>语言编写，可移植</a:t>
            </a:r>
            <a:endParaRPr lang="en-US" altLang="zh-CN" sz="2600" dirty="0"/>
          </a:p>
          <a:p>
            <a:pPr lvl="1">
              <a:spcAft>
                <a:spcPts val="300"/>
              </a:spcAft>
            </a:pPr>
            <a:r>
              <a:rPr lang="zh-CN" altLang="en-US" sz="2600" dirty="0"/>
              <a:t>源代码非常有效，容易适应特殊的需求</a:t>
            </a:r>
            <a:endParaRPr lang="en-US" altLang="zh-CN" sz="2600" dirty="0"/>
          </a:p>
          <a:p>
            <a:pPr lvl="1">
              <a:spcAft>
                <a:spcPts val="300"/>
              </a:spcAft>
            </a:pPr>
            <a:r>
              <a:rPr lang="zh-CN" altLang="en-US" sz="2600" dirty="0"/>
              <a:t>良好的、通用的、多用户、多任务、分时操作系统</a:t>
            </a:r>
            <a:endParaRPr lang="zh-CN" altLang="en-US" sz="2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07704" y="2393604"/>
            <a:ext cx="5112568" cy="1242642"/>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办公软件  </a:t>
            </a:r>
            <a:r>
              <a:rPr lang="en-US" altLang="zh-CN" sz="2000" dirty="0" smtClean="0">
                <a:solidFill>
                  <a:schemeClr val="tx1"/>
                </a:solidFill>
              </a:rPr>
              <a:t>Web</a:t>
            </a:r>
            <a:r>
              <a:rPr lang="zh-CN" altLang="en-US" sz="2000" dirty="0" smtClean="0">
                <a:solidFill>
                  <a:schemeClr val="tx1"/>
                </a:solidFill>
              </a:rPr>
              <a:t>浏览器   数据库    游戏  </a:t>
            </a:r>
            <a:r>
              <a:rPr lang="en-US" altLang="zh-CN" sz="2000" dirty="0" smtClean="0">
                <a:solidFill>
                  <a:schemeClr val="tx1"/>
                </a:solidFill>
              </a:rPr>
              <a:t>…….</a:t>
            </a:r>
            <a:endParaRPr lang="en-US" altLang="zh-CN" sz="2000" dirty="0" smtClean="0">
              <a:solidFill>
                <a:schemeClr val="tx1"/>
              </a:solidFill>
            </a:endParaRPr>
          </a:p>
          <a:p>
            <a:pPr algn="ctr">
              <a:lnSpc>
                <a:spcPct val="150000"/>
              </a:lnSpc>
            </a:pPr>
            <a:r>
              <a:rPr lang="en-US" altLang="zh-CN" sz="2000" dirty="0" smtClean="0">
                <a:solidFill>
                  <a:schemeClr val="tx1"/>
                </a:solidFill>
              </a:rPr>
              <a:t>(</a:t>
            </a:r>
            <a:r>
              <a:rPr lang="zh-CN" altLang="en-US" sz="2000" dirty="0" smtClean="0">
                <a:solidFill>
                  <a:schemeClr val="tx1"/>
                </a:solidFill>
              </a:rPr>
              <a:t>应用软件</a:t>
            </a:r>
            <a:r>
              <a:rPr lang="en-US" altLang="zh-CN" sz="2000" dirty="0" smtClean="0">
                <a:solidFill>
                  <a:schemeClr val="tx1"/>
                </a:solidFill>
              </a:rPr>
              <a:t>)</a:t>
            </a:r>
            <a:endParaRPr lang="zh-CN" altLang="en-US" sz="2000" dirty="0">
              <a:solidFill>
                <a:schemeClr val="tx1"/>
              </a:solidFill>
            </a:endParaRPr>
          </a:p>
        </p:txBody>
      </p:sp>
      <p:sp>
        <p:nvSpPr>
          <p:cNvPr id="9" name="矩形 8"/>
          <p:cNvSpPr/>
          <p:nvPr/>
        </p:nvSpPr>
        <p:spPr>
          <a:xfrm>
            <a:off x="2340643" y="3492230"/>
            <a:ext cx="4246690" cy="1242642"/>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编译器    编辑器    命令解释器  </a:t>
            </a:r>
            <a:r>
              <a:rPr lang="en-US" altLang="zh-CN" sz="2000" dirty="0">
                <a:solidFill>
                  <a:schemeClr val="tx1"/>
                </a:solidFill>
              </a:rPr>
              <a:t>…….</a:t>
            </a:r>
            <a:endParaRPr lang="en-US" altLang="zh-CN" sz="2000" dirty="0">
              <a:solidFill>
                <a:schemeClr val="tx1"/>
              </a:solidFill>
            </a:endParaRPr>
          </a:p>
          <a:p>
            <a:pPr algn="ctr">
              <a:lnSpc>
                <a:spcPct val="150000"/>
              </a:lnSpc>
            </a:pPr>
            <a:r>
              <a:rPr lang="en-US" altLang="zh-CN" sz="2000" dirty="0" smtClean="0">
                <a:solidFill>
                  <a:schemeClr val="tx1"/>
                </a:solidFill>
              </a:rPr>
              <a:t>(</a:t>
            </a:r>
            <a:r>
              <a:rPr lang="zh-CN" altLang="en-US" sz="2000" dirty="0" smtClean="0">
                <a:solidFill>
                  <a:schemeClr val="tx1"/>
                </a:solidFill>
              </a:rPr>
              <a:t>实用软件</a:t>
            </a:r>
            <a:r>
              <a:rPr lang="en-US" altLang="zh-CN" sz="2000" dirty="0" smtClean="0">
                <a:solidFill>
                  <a:schemeClr val="tx1"/>
                </a:solidFill>
              </a:rPr>
              <a:t>)</a:t>
            </a:r>
            <a:endParaRPr lang="zh-CN" altLang="en-US" sz="2000" dirty="0">
              <a:solidFill>
                <a:schemeClr val="tx1"/>
              </a:solidFill>
            </a:endParaRPr>
          </a:p>
        </p:txBody>
      </p:sp>
      <p:sp>
        <p:nvSpPr>
          <p:cNvPr id="2" name="标题 1"/>
          <p:cNvSpPr>
            <a:spLocks noGrp="1"/>
          </p:cNvSpPr>
          <p:nvPr>
            <p:ph type="title"/>
          </p:nvPr>
        </p:nvSpPr>
        <p:spPr/>
        <p:txBody>
          <a:bodyPr>
            <a:normAutofit/>
          </a:bodyPr>
          <a:lstStyle/>
          <a:p>
            <a:r>
              <a:rPr lang="en-US" altLang="zh-CN" dirty="0" smtClean="0"/>
              <a:t>3.1</a:t>
            </a:r>
            <a:r>
              <a:rPr lang="zh-CN" altLang="en-US" dirty="0" smtClean="0"/>
              <a:t> 操作系统的概念</a:t>
            </a:r>
            <a:endParaRPr lang="zh-CN" altLang="en-US" dirty="0"/>
          </a:p>
        </p:txBody>
      </p:sp>
      <p:sp>
        <p:nvSpPr>
          <p:cNvPr id="3" name="内容占位符 2"/>
          <p:cNvSpPr>
            <a:spLocks noGrp="1"/>
          </p:cNvSpPr>
          <p:nvPr>
            <p:ph idx="1"/>
          </p:nvPr>
        </p:nvSpPr>
        <p:spPr>
          <a:xfrm>
            <a:off x="2811346" y="5949280"/>
            <a:ext cx="3300158" cy="576064"/>
          </a:xfrm>
        </p:spPr>
        <p:txBody>
          <a:bodyPr anchor="ctr">
            <a:noAutofit/>
          </a:bodyPr>
          <a:lstStyle/>
          <a:p>
            <a:pPr marL="0" indent="0" algn="ctr">
              <a:buNone/>
            </a:pPr>
            <a:r>
              <a:rPr lang="zh-CN" altLang="en-US" sz="2000" dirty="0"/>
              <a:t>计算机系统的层次结构</a:t>
            </a:r>
            <a:endParaRPr lang="en-US" altLang="zh-CN" sz="2000" dirty="0"/>
          </a:p>
        </p:txBody>
      </p:sp>
      <p:sp>
        <p:nvSpPr>
          <p:cNvPr id="8" name="矩形 7"/>
          <p:cNvSpPr/>
          <p:nvPr/>
        </p:nvSpPr>
        <p:spPr>
          <a:xfrm>
            <a:off x="3204739" y="4608354"/>
            <a:ext cx="2232248" cy="612068"/>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操作系统</a:t>
            </a:r>
            <a:endParaRPr lang="zh-CN" altLang="en-US" sz="2000" dirty="0">
              <a:solidFill>
                <a:schemeClr val="tx1"/>
              </a:solidFill>
            </a:endParaRPr>
          </a:p>
        </p:txBody>
      </p:sp>
      <p:sp>
        <p:nvSpPr>
          <p:cNvPr id="7" name="矩形 6"/>
          <p:cNvSpPr/>
          <p:nvPr/>
        </p:nvSpPr>
        <p:spPr>
          <a:xfrm>
            <a:off x="3420763" y="5148414"/>
            <a:ext cx="1800200" cy="504056"/>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计算机硬件</a:t>
            </a:r>
            <a:endParaRPr lang="zh-CN" altLang="en-US" sz="2000" dirty="0">
              <a:solidFill>
                <a:schemeClr val="tx1"/>
              </a:solidFill>
            </a:endParaRPr>
          </a:p>
        </p:txBody>
      </p:sp>
      <p:grpSp>
        <p:nvGrpSpPr>
          <p:cNvPr id="18" name="组合 17"/>
          <p:cNvGrpSpPr/>
          <p:nvPr/>
        </p:nvGrpSpPr>
        <p:grpSpPr>
          <a:xfrm>
            <a:off x="1918748" y="1548014"/>
            <a:ext cx="876306" cy="845590"/>
            <a:chOff x="2111518" y="2492896"/>
            <a:chExt cx="876306" cy="845590"/>
          </a:xfrm>
        </p:grpSpPr>
        <p:sp>
          <p:nvSpPr>
            <p:cNvPr id="11" name="矩形 10"/>
            <p:cNvSpPr/>
            <p:nvPr/>
          </p:nvSpPr>
          <p:spPr>
            <a:xfrm>
              <a:off x="2111518" y="2492896"/>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1</a:t>
              </a:r>
              <a:endParaRPr lang="zh-CN" altLang="en-US" sz="2000" dirty="0">
                <a:solidFill>
                  <a:schemeClr val="tx1"/>
                </a:solidFill>
              </a:endParaRPr>
            </a:p>
          </p:txBody>
        </p:sp>
        <p:cxnSp>
          <p:nvCxnSpPr>
            <p:cNvPr id="13" name="直接箭头连接符 12"/>
            <p:cNvCxnSpPr>
              <a:stCxn id="11" idx="2"/>
            </p:cNvCxnSpPr>
            <p:nvPr/>
          </p:nvCxnSpPr>
          <p:spPr>
            <a:xfrm>
              <a:off x="2549671" y="2966936"/>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048513" y="1548014"/>
            <a:ext cx="876306" cy="845590"/>
            <a:chOff x="2111518" y="2457542"/>
            <a:chExt cx="876306" cy="845590"/>
          </a:xfrm>
        </p:grpSpPr>
        <p:sp>
          <p:nvSpPr>
            <p:cNvPr id="20" name="矩形 19"/>
            <p:cNvSpPr/>
            <p:nvPr/>
          </p:nvSpPr>
          <p:spPr>
            <a:xfrm>
              <a:off x="2111518" y="2457542"/>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2</a:t>
              </a:r>
              <a:endParaRPr lang="zh-CN" altLang="en-US" sz="2000" dirty="0">
                <a:solidFill>
                  <a:schemeClr val="tx1"/>
                </a:solidFill>
              </a:endParaRPr>
            </a:p>
          </p:txBody>
        </p:sp>
        <p:cxnSp>
          <p:nvCxnSpPr>
            <p:cNvPr id="21" name="直接箭头连接符 20"/>
            <p:cNvCxnSpPr>
              <a:stCxn id="20" idx="2"/>
            </p:cNvCxnSpPr>
            <p:nvPr/>
          </p:nvCxnSpPr>
          <p:spPr>
            <a:xfrm>
              <a:off x="2549671" y="2931582"/>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143966" y="1548014"/>
            <a:ext cx="876306" cy="845590"/>
            <a:chOff x="2111518" y="2457542"/>
            <a:chExt cx="876306" cy="845590"/>
          </a:xfrm>
        </p:grpSpPr>
        <p:sp>
          <p:nvSpPr>
            <p:cNvPr id="23" name="矩形 22"/>
            <p:cNvSpPr/>
            <p:nvPr/>
          </p:nvSpPr>
          <p:spPr>
            <a:xfrm>
              <a:off x="2111518" y="2457542"/>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n</a:t>
              </a:r>
              <a:endParaRPr lang="zh-CN" altLang="en-US" sz="2000" dirty="0">
                <a:solidFill>
                  <a:schemeClr val="tx1"/>
                </a:solidFill>
              </a:endParaRPr>
            </a:p>
          </p:txBody>
        </p:sp>
        <p:cxnSp>
          <p:nvCxnSpPr>
            <p:cNvPr id="24" name="直接箭头连接符 23"/>
            <p:cNvCxnSpPr>
              <a:stCxn id="23" idx="2"/>
            </p:cNvCxnSpPr>
            <p:nvPr/>
          </p:nvCxnSpPr>
          <p:spPr>
            <a:xfrm>
              <a:off x="2549671" y="2931582"/>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200641" y="1548014"/>
            <a:ext cx="876306" cy="845590"/>
            <a:chOff x="2111518" y="2457542"/>
            <a:chExt cx="876306" cy="845590"/>
          </a:xfrm>
        </p:grpSpPr>
        <p:sp>
          <p:nvSpPr>
            <p:cNvPr id="26" name="矩形 25"/>
            <p:cNvSpPr/>
            <p:nvPr/>
          </p:nvSpPr>
          <p:spPr>
            <a:xfrm>
              <a:off x="2111518" y="2457542"/>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3</a:t>
              </a:r>
              <a:endParaRPr lang="zh-CN" altLang="en-US" sz="2000" dirty="0">
                <a:solidFill>
                  <a:schemeClr val="tx1"/>
                </a:solidFill>
              </a:endParaRPr>
            </a:p>
          </p:txBody>
        </p:sp>
        <p:cxnSp>
          <p:nvCxnSpPr>
            <p:cNvPr id="27" name="直接箭头连接符 26"/>
            <p:cNvCxnSpPr>
              <a:stCxn id="26" idx="2"/>
            </p:cNvCxnSpPr>
            <p:nvPr/>
          </p:nvCxnSpPr>
          <p:spPr>
            <a:xfrm>
              <a:off x="2549671" y="2931582"/>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5148955" y="1313406"/>
            <a:ext cx="962549" cy="738664"/>
          </a:xfrm>
          <a:prstGeom prst="rect">
            <a:avLst/>
          </a:prstGeom>
        </p:spPr>
        <p:txBody>
          <a:bodyPr wrap="square">
            <a:spAutoFit/>
          </a:bodyPr>
          <a:lstStyle/>
          <a:p>
            <a:pPr algn="ctr">
              <a:lnSpc>
                <a:spcPct val="150000"/>
              </a:lnSpc>
            </a:pPr>
            <a:r>
              <a:rPr lang="en-US" altLang="zh-CN" sz="2800" dirty="0"/>
              <a:t>…….</a:t>
            </a:r>
            <a:endParaRPr lang="en-US" altLang="zh-CN" sz="2800" dirty="0"/>
          </a:p>
        </p:txBody>
      </p:sp>
      <p:grpSp>
        <p:nvGrpSpPr>
          <p:cNvPr id="12" name="组合 11"/>
          <p:cNvGrpSpPr/>
          <p:nvPr/>
        </p:nvGrpSpPr>
        <p:grpSpPr>
          <a:xfrm>
            <a:off x="6696236" y="3573016"/>
            <a:ext cx="1332148" cy="1815882"/>
            <a:chOff x="6696236" y="3700413"/>
            <a:chExt cx="1332148" cy="1815882"/>
          </a:xfrm>
        </p:grpSpPr>
        <p:sp>
          <p:nvSpPr>
            <p:cNvPr id="4" name="右大括号 3"/>
            <p:cNvSpPr/>
            <p:nvPr/>
          </p:nvSpPr>
          <p:spPr>
            <a:xfrm>
              <a:off x="6696236" y="4000675"/>
              <a:ext cx="648072" cy="121535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6" name="矩形 5"/>
            <p:cNvSpPr/>
            <p:nvPr/>
          </p:nvSpPr>
          <p:spPr>
            <a:xfrm>
              <a:off x="7217905" y="3700413"/>
              <a:ext cx="810479" cy="1815882"/>
            </a:xfrm>
            <a:prstGeom prst="rect">
              <a:avLst/>
            </a:prstGeom>
          </p:spPr>
          <p:txBody>
            <a:bodyPr wrap="square">
              <a:spAutoFit/>
            </a:bodyPr>
            <a:lstStyle/>
            <a:p>
              <a:pPr algn="ctr"/>
              <a:r>
                <a:rPr lang="zh-CN" altLang="en-US" sz="2800" dirty="0" smtClean="0"/>
                <a:t>系统软件</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par>
                                <p:cTn id="42" presetID="22" presetClass="entr" presetSubtype="1"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7"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个人计算机时代</a:t>
            </a:r>
            <a:r>
              <a:rPr lang="en-US" altLang="zh-CN" sz="3200" b="1" dirty="0" smtClean="0">
                <a:solidFill>
                  <a:schemeClr val="bg1"/>
                </a:solidFill>
                <a:latin typeface="Arial" panose="020B0604020202020204" pitchFamily="34" charset="0"/>
                <a:ea typeface="宋体" panose="02010600030101010101" pitchFamily="2" charset="-122"/>
              </a:rPr>
              <a:t>(1980~</a:t>
            </a:r>
            <a:r>
              <a:rPr lang="zh-CN" altLang="en-US" sz="3200" b="1" dirty="0" smtClean="0">
                <a:solidFill>
                  <a:schemeClr val="bg1"/>
                </a:solidFill>
                <a:latin typeface="Arial" panose="020B0604020202020204" pitchFamily="34" charset="0"/>
                <a:ea typeface="宋体" panose="02010600030101010101" pitchFamily="2" charset="-122"/>
              </a:rPr>
              <a:t>至今</a:t>
            </a:r>
            <a:r>
              <a:rPr lang="en-US" altLang="zh-CN" sz="3200" b="1" dirty="0" smtClean="0">
                <a:solidFill>
                  <a:schemeClr val="bg1"/>
                </a:solidFill>
                <a:latin typeface="Arial" panose="020B0604020202020204" pitchFamily="34" charset="0"/>
                <a:ea typeface="宋体" panose="02010600030101010101" pitchFamily="2" charset="-122"/>
              </a:rPr>
              <a:t>)</a:t>
            </a:r>
            <a:endParaRPr lang="zh-CN" altLang="en-US" sz="3200" b="1" dirty="0">
              <a:solidFill>
                <a:schemeClr val="bg1"/>
              </a:solidFill>
              <a:latin typeface="Arial" panose="020B0604020202020204" pitchFamily="34" charset="0"/>
              <a:ea typeface="宋体" panose="02010600030101010101" pitchFamily="2" charset="-122"/>
            </a:endParaRPr>
          </a:p>
        </p:txBody>
      </p:sp>
      <p:sp>
        <p:nvSpPr>
          <p:cNvPr id="3" name="内容占位符 2"/>
          <p:cNvSpPr>
            <a:spLocks noGrp="1"/>
          </p:cNvSpPr>
          <p:nvPr>
            <p:ph idx="1"/>
          </p:nvPr>
        </p:nvSpPr>
        <p:spPr>
          <a:xfrm>
            <a:off x="107504" y="1052736"/>
            <a:ext cx="8712968" cy="5805264"/>
          </a:xfrm>
        </p:spPr>
        <p:txBody>
          <a:bodyPr>
            <a:normAutofit fontScale="92500"/>
          </a:bodyPr>
          <a:lstStyle/>
          <a:p>
            <a:r>
              <a:rPr lang="en-US" altLang="zh-CN" sz="2400" dirty="0"/>
              <a:t>1973</a:t>
            </a:r>
            <a:r>
              <a:rPr lang="zh-CN" altLang="en-US" sz="2400" dirty="0"/>
              <a:t>年，</a:t>
            </a:r>
            <a:r>
              <a:rPr lang="en-US" altLang="zh-CN" sz="2400" dirty="0"/>
              <a:t>Digital Research</a:t>
            </a:r>
            <a:r>
              <a:rPr lang="zh-CN" altLang="en-US" sz="2400" dirty="0"/>
              <a:t>的</a:t>
            </a:r>
            <a:r>
              <a:rPr lang="en-US" altLang="zh-CN" sz="2400" dirty="0"/>
              <a:t>Gary </a:t>
            </a:r>
            <a:r>
              <a:rPr lang="en-US" altLang="zh-CN" sz="2400" dirty="0" err="1"/>
              <a:t>Kildall</a:t>
            </a:r>
            <a:r>
              <a:rPr lang="zh-CN" altLang="en-US" sz="2400" dirty="0"/>
              <a:t>针对</a:t>
            </a:r>
            <a:r>
              <a:rPr lang="en-US" altLang="zh-CN" sz="2400" dirty="0" smtClean="0"/>
              <a:t>PC</a:t>
            </a:r>
            <a:r>
              <a:rPr lang="zh-CN" altLang="en-US" sz="2400" dirty="0" smtClean="0"/>
              <a:t>机设计</a:t>
            </a:r>
            <a:r>
              <a:rPr lang="zh-CN" altLang="en-US" sz="2400" dirty="0"/>
              <a:t>了</a:t>
            </a:r>
            <a:r>
              <a:rPr lang="en-US" altLang="zh-CN" sz="2400" dirty="0"/>
              <a:t>8</a:t>
            </a:r>
            <a:r>
              <a:rPr lang="zh-CN" altLang="en-US" sz="2400" dirty="0"/>
              <a:t>位操作系统</a:t>
            </a:r>
            <a:r>
              <a:rPr lang="en-US" altLang="zh-CN" sz="2400" dirty="0"/>
              <a:t>CP/M</a:t>
            </a:r>
            <a:endParaRPr lang="en-US" altLang="zh-CN" sz="2400" dirty="0"/>
          </a:p>
          <a:p>
            <a:r>
              <a:rPr lang="en-US" altLang="zh-CN" sz="2400" dirty="0" smtClean="0"/>
              <a:t>1981</a:t>
            </a:r>
            <a:r>
              <a:rPr lang="zh-CN" altLang="en-US" sz="2400" dirty="0"/>
              <a:t>年</a:t>
            </a:r>
            <a:r>
              <a:rPr lang="en-US" altLang="zh-CN" sz="2400" dirty="0"/>
              <a:t>8</a:t>
            </a:r>
            <a:r>
              <a:rPr lang="zh-CN" altLang="en-US" sz="2400" dirty="0"/>
              <a:t>月，</a:t>
            </a:r>
            <a:r>
              <a:rPr lang="en-US" altLang="zh-CN" sz="2400" dirty="0"/>
              <a:t>IBM</a:t>
            </a:r>
            <a:r>
              <a:rPr lang="zh-CN" altLang="en-US" sz="2400" dirty="0"/>
              <a:t>推出</a:t>
            </a:r>
            <a:r>
              <a:rPr lang="zh-CN" altLang="en-US" sz="2400" dirty="0" smtClean="0"/>
              <a:t>基于</a:t>
            </a:r>
            <a:r>
              <a:rPr lang="en-US" altLang="zh-CN" sz="2400" dirty="0" smtClean="0"/>
              <a:t>Intel 16</a:t>
            </a:r>
            <a:r>
              <a:rPr lang="zh-CN" altLang="en-US" sz="2400" dirty="0" smtClean="0"/>
              <a:t>位微处理器</a:t>
            </a:r>
            <a:r>
              <a:rPr lang="en-US" altLang="zh-CN" sz="2400" dirty="0" smtClean="0"/>
              <a:t>8088</a:t>
            </a:r>
            <a:r>
              <a:rPr lang="zh-CN" altLang="en-US" sz="2400" dirty="0"/>
              <a:t>的</a:t>
            </a:r>
            <a:r>
              <a:rPr lang="en-US" altLang="zh-CN" sz="2400" dirty="0"/>
              <a:t>PC</a:t>
            </a:r>
            <a:r>
              <a:rPr lang="zh-CN" altLang="en-US" sz="2400" dirty="0"/>
              <a:t>机</a:t>
            </a:r>
            <a:endParaRPr lang="en-US" altLang="zh-CN" sz="2400" dirty="0"/>
          </a:p>
          <a:p>
            <a:r>
              <a:rPr lang="en-US" altLang="zh-CN" sz="2400" dirty="0" smtClean="0"/>
              <a:t>Microsoft</a:t>
            </a:r>
            <a:r>
              <a:rPr lang="zh-CN" altLang="en-US" sz="2400" dirty="0" smtClean="0"/>
              <a:t>花</a:t>
            </a:r>
            <a:r>
              <a:rPr lang="en-US" altLang="zh-CN" sz="2400" dirty="0" smtClean="0"/>
              <a:t>$50000</a:t>
            </a:r>
            <a:r>
              <a:rPr lang="zh-CN" altLang="en-US" sz="2400" dirty="0" smtClean="0"/>
              <a:t>从</a:t>
            </a:r>
            <a:r>
              <a:rPr lang="en-US" altLang="zh-CN" sz="2400" dirty="0"/>
              <a:t>Seattle Computer Products</a:t>
            </a:r>
            <a:r>
              <a:rPr lang="zh-CN" altLang="en-US" sz="2400" dirty="0"/>
              <a:t>购买</a:t>
            </a:r>
            <a:r>
              <a:rPr lang="zh-CN" altLang="en-US" sz="2400" dirty="0" smtClean="0"/>
              <a:t>了</a:t>
            </a:r>
            <a:r>
              <a:rPr lang="en-US" altLang="zh-CN" sz="2400" dirty="0" smtClean="0"/>
              <a:t>QDOS</a:t>
            </a:r>
            <a:r>
              <a:rPr lang="zh-CN" altLang="en-US" sz="2400" dirty="0"/>
              <a:t>，</a:t>
            </a:r>
            <a:r>
              <a:rPr lang="zh-CN" altLang="en-US" sz="2400" dirty="0" smtClean="0"/>
              <a:t>修改后改名为</a:t>
            </a:r>
            <a:r>
              <a:rPr lang="en-US" altLang="zh-CN" sz="2400" dirty="0"/>
              <a:t>MS-DOS</a:t>
            </a:r>
            <a:endParaRPr lang="en-US" altLang="zh-CN" sz="2400" dirty="0"/>
          </a:p>
          <a:p>
            <a:r>
              <a:rPr lang="en-US" altLang="zh-CN" sz="2400" dirty="0">
                <a:solidFill>
                  <a:srgbClr val="FF0000"/>
                </a:solidFill>
              </a:rPr>
              <a:t>IBM </a:t>
            </a:r>
            <a:r>
              <a:rPr lang="en-US" altLang="zh-CN" sz="2400" dirty="0"/>
              <a:t>was happy, </a:t>
            </a:r>
            <a:r>
              <a:rPr lang="en-US" altLang="zh-CN" sz="2400" dirty="0">
                <a:solidFill>
                  <a:srgbClr val="FF0000"/>
                </a:solidFill>
              </a:rPr>
              <a:t>Intel </a:t>
            </a:r>
            <a:r>
              <a:rPr lang="en-US" altLang="zh-CN" sz="2400" dirty="0"/>
              <a:t>was happy, and </a:t>
            </a:r>
            <a:r>
              <a:rPr lang="en-US" altLang="zh-CN" sz="2400" dirty="0">
                <a:solidFill>
                  <a:srgbClr val="FF0000"/>
                </a:solidFill>
              </a:rPr>
              <a:t>Microsoft</a:t>
            </a:r>
            <a:r>
              <a:rPr lang="en-US" altLang="zh-CN" sz="2400" dirty="0"/>
              <a:t> was very,  very happy. </a:t>
            </a:r>
            <a:r>
              <a:rPr lang="en-US" altLang="zh-CN" sz="2400" dirty="0">
                <a:solidFill>
                  <a:srgbClr val="FF0000"/>
                </a:solidFill>
              </a:rPr>
              <a:t>Digital Research </a:t>
            </a:r>
            <a:r>
              <a:rPr lang="en-US" altLang="zh-CN" sz="2400" dirty="0"/>
              <a:t>was not happy, and</a:t>
            </a:r>
            <a:r>
              <a:rPr lang="en-US" altLang="zh-CN" sz="2400" dirty="0">
                <a:solidFill>
                  <a:srgbClr val="FF0000"/>
                </a:solidFill>
              </a:rPr>
              <a:t> Seattle Computer Products </a:t>
            </a:r>
            <a:r>
              <a:rPr lang="en-US" altLang="zh-CN" sz="2400" dirty="0"/>
              <a:t>became successively unhappier over the years as they realized they had pretty much given away the rights to the best-selling computer program ever</a:t>
            </a:r>
            <a:r>
              <a:rPr lang="en-US" altLang="zh-CN" sz="2400"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790" y="1258570"/>
            <a:ext cx="9411335" cy="4319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987824" y="5805264"/>
            <a:ext cx="3550139" cy="461665"/>
          </a:xfrm>
          <a:prstGeom prst="rect">
            <a:avLst/>
          </a:prstGeom>
        </p:spPr>
        <p:txBody>
          <a:bodyPr wrap="none">
            <a:spAutoFit/>
          </a:bodyPr>
          <a:lstStyle/>
          <a:p>
            <a:r>
              <a:rPr lang="en-US" altLang="zh-CN" sz="2400" dirty="0"/>
              <a:t>Microsoft Windows</a:t>
            </a:r>
            <a:r>
              <a:rPr lang="zh-CN" altLang="en-US" sz="2400" dirty="0"/>
              <a:t>发展史</a:t>
            </a:r>
            <a:endParaRPr lang="zh-CN" altLang="en-US" sz="2400" dirty="0"/>
          </a:p>
        </p:txBody>
      </p:sp>
      <p:sp>
        <p:nvSpPr>
          <p:cNvPr id="6"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个人计算机时代</a:t>
            </a:r>
            <a:r>
              <a:rPr lang="en-US" altLang="zh-CN" sz="3200" b="1" dirty="0" smtClean="0">
                <a:solidFill>
                  <a:schemeClr val="bg1"/>
                </a:solidFill>
                <a:latin typeface="Arial" panose="020B0604020202020204" pitchFamily="34" charset="0"/>
                <a:ea typeface="宋体" panose="02010600030101010101" pitchFamily="2" charset="-122"/>
              </a:rPr>
              <a:t>(1980~</a:t>
            </a:r>
            <a:r>
              <a:rPr lang="zh-CN" altLang="en-US" sz="3200" b="1" dirty="0" smtClean="0">
                <a:solidFill>
                  <a:schemeClr val="bg1"/>
                </a:solidFill>
                <a:latin typeface="Arial" panose="020B0604020202020204" pitchFamily="34" charset="0"/>
                <a:ea typeface="宋体" panose="02010600030101010101" pitchFamily="2" charset="-122"/>
              </a:rPr>
              <a:t>至今</a:t>
            </a:r>
            <a:r>
              <a:rPr lang="en-US" altLang="zh-CN" sz="3200" b="1" dirty="0" smtClean="0">
                <a:solidFill>
                  <a:schemeClr val="bg1"/>
                </a:solidFill>
                <a:latin typeface="Arial" panose="020B0604020202020204" pitchFamily="34" charset="0"/>
                <a:ea typeface="宋体" panose="02010600030101010101" pitchFamily="2" charset="-122"/>
              </a:rPr>
              <a:t>)</a:t>
            </a:r>
            <a:endParaRPr lang="zh-CN" altLang="en-US" sz="32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smtClean="0"/>
              <a:t>Richard </a:t>
            </a:r>
            <a:r>
              <a:rPr lang="en-US" altLang="zh-CN" sz="2400" dirty="0"/>
              <a:t>Stallman</a:t>
            </a:r>
            <a:r>
              <a:rPr lang="zh-CN" altLang="en-US" sz="2400" dirty="0"/>
              <a:t>在</a:t>
            </a:r>
            <a:r>
              <a:rPr lang="en-US" altLang="zh-CN" sz="2400" dirty="0"/>
              <a:t>1983</a:t>
            </a:r>
            <a:r>
              <a:rPr lang="zh-CN" altLang="en-US" sz="2400" dirty="0"/>
              <a:t>年</a:t>
            </a:r>
            <a:r>
              <a:rPr lang="en-US" altLang="zh-CN" sz="2400" dirty="0"/>
              <a:t>9</a:t>
            </a:r>
            <a:r>
              <a:rPr lang="zh-CN" altLang="en-US" sz="2400" dirty="0"/>
              <a:t>月</a:t>
            </a:r>
            <a:r>
              <a:rPr lang="en-US" altLang="zh-CN" sz="2400" dirty="0"/>
              <a:t>27</a:t>
            </a:r>
            <a:r>
              <a:rPr lang="zh-CN" altLang="en-US" sz="2400" dirty="0" smtClean="0"/>
              <a:t>日发起</a:t>
            </a:r>
            <a:r>
              <a:rPr lang="en-US" altLang="zh-CN" sz="2400" dirty="0">
                <a:solidFill>
                  <a:srgbClr val="FF0000"/>
                </a:solidFill>
              </a:rPr>
              <a:t>GNU </a:t>
            </a:r>
            <a:r>
              <a:rPr lang="en-US" altLang="zh-CN" sz="2400" dirty="0" smtClean="0">
                <a:solidFill>
                  <a:srgbClr val="FF0000"/>
                </a:solidFill>
              </a:rPr>
              <a:t>Project</a:t>
            </a:r>
            <a:endParaRPr lang="en-US" altLang="zh-CN" sz="2400" dirty="0" smtClean="0">
              <a:solidFill>
                <a:srgbClr val="FF0000"/>
              </a:solidFill>
            </a:endParaRPr>
          </a:p>
          <a:p>
            <a:pPr lvl="1"/>
            <a:r>
              <a:rPr lang="zh-CN" altLang="en-US" sz="2000" dirty="0" smtClean="0"/>
              <a:t>创建</a:t>
            </a:r>
            <a:r>
              <a:rPr lang="en-US" altLang="zh-CN" sz="2000" dirty="0" smtClean="0">
                <a:solidFill>
                  <a:srgbClr val="FF0000"/>
                </a:solidFill>
              </a:rPr>
              <a:t>Unix-like</a:t>
            </a:r>
            <a:r>
              <a:rPr lang="en-US" altLang="zh-CN" sz="2000" dirty="0" smtClean="0"/>
              <a:t> </a:t>
            </a:r>
            <a:r>
              <a:rPr lang="en-US" altLang="zh-CN" sz="2000" dirty="0">
                <a:solidFill>
                  <a:srgbClr val="FF0000"/>
                </a:solidFill>
              </a:rPr>
              <a:t>computer operating system </a:t>
            </a:r>
            <a:r>
              <a:rPr lang="en-US" altLang="zh-CN" sz="2000" dirty="0" smtClean="0">
                <a:solidFill>
                  <a:srgbClr val="FF0000"/>
                </a:solidFill>
              </a:rPr>
              <a:t>composed </a:t>
            </a:r>
            <a:r>
              <a:rPr lang="en-US" altLang="zh-CN" sz="2000" dirty="0">
                <a:solidFill>
                  <a:srgbClr val="FF0000"/>
                </a:solidFill>
              </a:rPr>
              <a:t>entirely of free </a:t>
            </a:r>
            <a:r>
              <a:rPr lang="en-US" altLang="zh-CN" sz="2000" dirty="0" smtClean="0">
                <a:solidFill>
                  <a:srgbClr val="FF0000"/>
                </a:solidFill>
              </a:rPr>
              <a:t>software</a:t>
            </a:r>
            <a:r>
              <a:rPr lang="zh-CN" altLang="en-US" sz="2000" dirty="0" smtClean="0"/>
              <a:t>，重现</a:t>
            </a:r>
            <a:r>
              <a:rPr lang="zh-CN" altLang="en-US" sz="2000" dirty="0"/>
              <a:t>当年软件界</a:t>
            </a:r>
            <a:r>
              <a:rPr lang="zh-CN" altLang="en-US" sz="2000" dirty="0">
                <a:solidFill>
                  <a:srgbClr val="FF0000"/>
                </a:solidFill>
              </a:rPr>
              <a:t>合作互助</a:t>
            </a:r>
            <a:r>
              <a:rPr lang="zh-CN" altLang="en-US" sz="2000" dirty="0"/>
              <a:t>的团结</a:t>
            </a:r>
            <a:r>
              <a:rPr lang="zh-CN" altLang="en-US" sz="2000" dirty="0" smtClean="0"/>
              <a:t>精神</a:t>
            </a:r>
            <a:endParaRPr lang="en-US" altLang="zh-CN" sz="2000" dirty="0" smtClean="0"/>
          </a:p>
          <a:p>
            <a:pPr lvl="1"/>
            <a:r>
              <a:rPr lang="zh-CN" altLang="en-US" sz="2000" dirty="0" smtClean="0"/>
              <a:t>提出</a:t>
            </a:r>
            <a:r>
              <a:rPr lang="en-US" altLang="zh-CN" sz="2000" dirty="0" err="1" smtClean="0"/>
              <a:t>Copyleft</a:t>
            </a:r>
            <a:r>
              <a:rPr lang="zh-CN" altLang="en-US" sz="2000" dirty="0" smtClean="0"/>
              <a:t>概念，保证</a:t>
            </a:r>
            <a:r>
              <a:rPr lang="en-US" altLang="zh-CN" sz="2000" dirty="0"/>
              <a:t>GNU</a:t>
            </a:r>
            <a:r>
              <a:rPr lang="zh-CN" altLang="en-US" sz="2000" dirty="0"/>
              <a:t>软件可以自由地“使用、复制、修改和发布</a:t>
            </a:r>
            <a:r>
              <a:rPr lang="zh-CN" altLang="en-US" sz="2000" dirty="0" smtClean="0"/>
              <a:t>”</a:t>
            </a:r>
            <a:endParaRPr lang="zh-CN" altLang="en-US" sz="2000" dirty="0"/>
          </a:p>
        </p:txBody>
      </p:sp>
      <p:sp>
        <p:nvSpPr>
          <p:cNvPr id="5"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个人计算机时代</a:t>
            </a:r>
            <a:r>
              <a:rPr lang="en-US" altLang="zh-CN" sz="3200" b="1" dirty="0" smtClean="0">
                <a:solidFill>
                  <a:schemeClr val="bg1"/>
                </a:solidFill>
                <a:latin typeface="Arial" panose="020B0604020202020204" pitchFamily="34" charset="0"/>
                <a:ea typeface="宋体" panose="02010600030101010101" pitchFamily="2" charset="-122"/>
              </a:rPr>
              <a:t>(1980~</a:t>
            </a:r>
            <a:r>
              <a:rPr lang="zh-CN" altLang="en-US" sz="3200" b="1" dirty="0" smtClean="0">
                <a:solidFill>
                  <a:schemeClr val="bg1"/>
                </a:solidFill>
                <a:latin typeface="Arial" panose="020B0604020202020204" pitchFamily="34" charset="0"/>
                <a:ea typeface="宋体" panose="02010600030101010101" pitchFamily="2" charset="-122"/>
              </a:rPr>
              <a:t>至今</a:t>
            </a:r>
            <a:r>
              <a:rPr lang="en-US" altLang="zh-CN" sz="3200" b="1" dirty="0" smtClean="0">
                <a:solidFill>
                  <a:schemeClr val="bg1"/>
                </a:solidFill>
                <a:latin typeface="Arial" panose="020B0604020202020204" pitchFamily="34" charset="0"/>
                <a:ea typeface="宋体" panose="02010600030101010101" pitchFamily="2" charset="-122"/>
              </a:rPr>
              <a:t>)</a:t>
            </a:r>
            <a:endParaRPr lang="zh-CN" altLang="en-US" sz="3200" b="1" dirty="0">
              <a:solidFill>
                <a:schemeClr val="bg1"/>
              </a:solidFill>
              <a:latin typeface="Arial" panose="020B0604020202020204" pitchFamily="34" charset="0"/>
              <a:ea typeface="宋体" panose="02010600030101010101" pitchFamily="2" charset="-122"/>
            </a:endParaRPr>
          </a:p>
        </p:txBody>
      </p:sp>
      <p:grpSp>
        <p:nvGrpSpPr>
          <p:cNvPr id="4" name="组合 3"/>
          <p:cNvGrpSpPr/>
          <p:nvPr/>
        </p:nvGrpSpPr>
        <p:grpSpPr>
          <a:xfrm>
            <a:off x="5868144" y="3356992"/>
            <a:ext cx="2592288" cy="3375181"/>
            <a:chOff x="5504708" y="1424636"/>
            <a:chExt cx="2351486" cy="4191876"/>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2701" y="1424636"/>
              <a:ext cx="20955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5504708" y="4737338"/>
              <a:ext cx="2351486" cy="879174"/>
            </a:xfrm>
            <a:prstGeom prst="rect">
              <a:avLst/>
            </a:prstGeom>
          </p:spPr>
          <p:txBody>
            <a:bodyPr wrap="square">
              <a:spAutoFit/>
            </a:bodyPr>
            <a:lstStyle/>
            <a:p>
              <a:pPr algn="ctr"/>
              <a:r>
                <a:rPr lang="en-US" altLang="zh-CN" sz="2000" dirty="0"/>
                <a:t>Richard Stallman, 2014</a:t>
              </a:r>
              <a:endParaRPr lang="en-US" altLang="zh-CN" sz="2000" dirty="0"/>
            </a:p>
            <a:p>
              <a:pPr algn="ctr"/>
              <a:r>
                <a:rPr lang="zh-CN" altLang="en-US" sz="2000" dirty="0" smtClean="0"/>
                <a:t>（</a:t>
              </a:r>
              <a:r>
                <a:rPr lang="en-US" altLang="zh-CN" sz="2000" dirty="0" smtClean="0"/>
                <a:t>March </a:t>
              </a:r>
              <a:r>
                <a:rPr lang="en-US" altLang="zh-CN" sz="2000" dirty="0"/>
                <a:t>16, 1953 </a:t>
              </a:r>
              <a:r>
                <a:rPr lang="en-US" altLang="zh-CN" sz="2000" dirty="0" smtClean="0"/>
                <a:t>~ )</a:t>
              </a:r>
              <a:endParaRPr lang="zh-CN" altLang="en-US" sz="2000" dirty="0"/>
            </a:p>
          </p:txBody>
        </p:sp>
      </p:grpSp>
      <p:grpSp>
        <p:nvGrpSpPr>
          <p:cNvPr id="8" name="组合 7"/>
          <p:cNvGrpSpPr/>
          <p:nvPr/>
        </p:nvGrpSpPr>
        <p:grpSpPr>
          <a:xfrm>
            <a:off x="3569961" y="4106729"/>
            <a:ext cx="1824953" cy="2135058"/>
            <a:chOff x="4427984" y="1772816"/>
            <a:chExt cx="2552700" cy="2956689"/>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72816"/>
              <a:ext cx="25527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220066" y="4329395"/>
              <a:ext cx="1054776" cy="400110"/>
            </a:xfrm>
            <a:prstGeom prst="rect">
              <a:avLst/>
            </a:prstGeom>
          </p:spPr>
          <p:txBody>
            <a:bodyPr wrap="none">
              <a:spAutoFit/>
            </a:bodyPr>
            <a:lstStyle/>
            <a:p>
              <a:r>
                <a:rPr lang="en-US" altLang="zh-CN" sz="2000" dirty="0" err="1"/>
                <a:t>Copyleft</a:t>
              </a:r>
              <a:endParaRPr lang="zh-CN" altLang="en-US" sz="2000" dirty="0"/>
            </a:p>
          </p:txBody>
        </p:sp>
      </p:grpSp>
      <p:grpSp>
        <p:nvGrpSpPr>
          <p:cNvPr id="11" name="组合 10"/>
          <p:cNvGrpSpPr/>
          <p:nvPr/>
        </p:nvGrpSpPr>
        <p:grpSpPr>
          <a:xfrm>
            <a:off x="1316028" y="4106729"/>
            <a:ext cx="1656183" cy="2177822"/>
            <a:chOff x="6909392" y="1844824"/>
            <a:chExt cx="1872208" cy="2822305"/>
          </a:xfrm>
        </p:grpSpPr>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392" y="1844824"/>
              <a:ext cx="1872208" cy="2307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7298744" y="4267019"/>
              <a:ext cx="1192506" cy="400110"/>
            </a:xfrm>
            <a:prstGeom prst="rect">
              <a:avLst/>
            </a:prstGeom>
          </p:spPr>
          <p:txBody>
            <a:bodyPr wrap="none">
              <a:spAutoFit/>
            </a:bodyPr>
            <a:lstStyle/>
            <a:p>
              <a:r>
                <a:rPr lang="en-US" altLang="zh-CN" sz="2000" dirty="0"/>
                <a:t>Copyright</a:t>
              </a:r>
              <a:endParaRPr lang="zh-CN" altLang="en-US" sz="2000" dirty="0"/>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64077"/>
            <a:ext cx="8676456" cy="5400600"/>
          </a:xfrm>
        </p:spPr>
        <p:txBody>
          <a:bodyPr>
            <a:normAutofit/>
          </a:bodyPr>
          <a:lstStyle/>
          <a:p>
            <a:r>
              <a:rPr lang="en-US" altLang="zh-CN" sz="2400" dirty="0" smtClean="0"/>
              <a:t>Andrew </a:t>
            </a:r>
            <a:r>
              <a:rPr lang="en-US" altLang="zh-CN" sz="2400" dirty="0"/>
              <a:t>S. </a:t>
            </a:r>
            <a:r>
              <a:rPr lang="en-US" altLang="zh-CN" sz="2400" dirty="0" err="1" smtClean="0"/>
              <a:t>Tanenbaum</a:t>
            </a:r>
            <a:r>
              <a:rPr lang="zh-CN" altLang="en-US" sz="2400" dirty="0" smtClean="0"/>
              <a:t>在</a:t>
            </a:r>
            <a:r>
              <a:rPr lang="en-US" altLang="zh-CN" sz="2400" dirty="0" smtClean="0"/>
              <a:t>1987</a:t>
            </a:r>
            <a:r>
              <a:rPr lang="zh-CN" altLang="en-US" sz="2400" dirty="0" smtClean="0"/>
              <a:t>年发布</a:t>
            </a:r>
            <a:r>
              <a:rPr lang="en-US" altLang="zh-CN" sz="2400" dirty="0" err="1" smtClean="0"/>
              <a:t>Minix</a:t>
            </a:r>
            <a:endParaRPr lang="en-US" altLang="zh-CN" sz="2400" dirty="0" smtClean="0"/>
          </a:p>
          <a:p>
            <a:pPr lvl="1"/>
            <a:r>
              <a:rPr lang="zh-CN" altLang="en-US" sz="2000" dirty="0" smtClean="0">
                <a:solidFill>
                  <a:srgbClr val="FF0000"/>
                </a:solidFill>
              </a:rPr>
              <a:t>源代码</a:t>
            </a:r>
            <a:r>
              <a:rPr lang="zh-CN" altLang="en-US" sz="2000" dirty="0">
                <a:solidFill>
                  <a:srgbClr val="FF0000"/>
                </a:solidFill>
              </a:rPr>
              <a:t>完全</a:t>
            </a:r>
            <a:r>
              <a:rPr lang="zh-CN" altLang="en-US" sz="2000" dirty="0" smtClean="0">
                <a:solidFill>
                  <a:srgbClr val="FF0000"/>
                </a:solidFill>
              </a:rPr>
              <a:t>公开</a:t>
            </a:r>
            <a:r>
              <a:rPr lang="zh-CN" altLang="en-US" sz="2000" dirty="0" smtClean="0"/>
              <a:t>的</a:t>
            </a:r>
            <a:r>
              <a:rPr lang="zh-CN" altLang="en-US" sz="2000" dirty="0">
                <a:solidFill>
                  <a:srgbClr val="FF0000"/>
                </a:solidFill>
              </a:rPr>
              <a:t>类</a:t>
            </a:r>
            <a:r>
              <a:rPr lang="en-US" altLang="zh-CN" sz="2000" dirty="0">
                <a:solidFill>
                  <a:srgbClr val="FF0000"/>
                </a:solidFill>
              </a:rPr>
              <a:t>UNIX</a:t>
            </a:r>
            <a:r>
              <a:rPr lang="zh-CN" altLang="en-US" sz="2000" dirty="0"/>
              <a:t>计算机操作</a:t>
            </a:r>
            <a:r>
              <a:rPr lang="zh-CN" altLang="en-US" sz="2000" dirty="0" smtClean="0"/>
              <a:t>系统</a:t>
            </a:r>
            <a:endParaRPr lang="en-US" altLang="zh-CN" sz="2000" dirty="0" smtClean="0"/>
          </a:p>
        </p:txBody>
      </p:sp>
      <p:grpSp>
        <p:nvGrpSpPr>
          <p:cNvPr id="10" name="组合 9"/>
          <p:cNvGrpSpPr/>
          <p:nvPr/>
        </p:nvGrpSpPr>
        <p:grpSpPr>
          <a:xfrm>
            <a:off x="1403648" y="2510384"/>
            <a:ext cx="2376264" cy="3877833"/>
            <a:chOff x="5940156" y="1164077"/>
            <a:chExt cx="2828925" cy="5073235"/>
          </a:xfrm>
        </p:grpSpPr>
        <p:sp>
          <p:nvSpPr>
            <p:cNvPr id="5" name="矩形 4"/>
            <p:cNvSpPr/>
            <p:nvPr/>
          </p:nvSpPr>
          <p:spPr>
            <a:xfrm>
              <a:off x="6094049" y="5529426"/>
              <a:ext cx="2521137" cy="707886"/>
            </a:xfrm>
            <a:prstGeom prst="rect">
              <a:avLst/>
            </a:prstGeom>
          </p:spPr>
          <p:txBody>
            <a:bodyPr wrap="none">
              <a:spAutoFit/>
            </a:bodyPr>
            <a:lstStyle/>
            <a:p>
              <a:pPr algn="ctr"/>
              <a:r>
                <a:rPr lang="en-US" altLang="zh-CN" sz="2000" dirty="0" smtClean="0"/>
                <a:t>Andrew </a:t>
              </a:r>
              <a:r>
                <a:rPr lang="en-US" altLang="zh-CN" sz="2000" dirty="0"/>
                <a:t>S. </a:t>
              </a:r>
              <a:r>
                <a:rPr lang="en-US" altLang="zh-CN" sz="2000" dirty="0" err="1"/>
                <a:t>Tanenbaum</a:t>
              </a:r>
              <a:endParaRPr lang="zh-CN" altLang="en-US" sz="2000" dirty="0"/>
            </a:p>
            <a:p>
              <a:pPr algn="ctr"/>
              <a:r>
                <a:rPr lang="en-US" altLang="zh-CN" sz="2000" dirty="0" smtClean="0"/>
                <a:t>(</a:t>
              </a:r>
              <a:r>
                <a:rPr lang="en-US" altLang="zh-CN" sz="2000" dirty="0"/>
                <a:t>March 16, 1944 </a:t>
              </a:r>
              <a:r>
                <a:rPr lang="en-US" altLang="zh-CN" sz="2000" dirty="0" smtClean="0"/>
                <a:t> ~ )</a:t>
              </a:r>
              <a:endParaRPr lang="en-US" altLang="zh-CN" sz="20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0156" y="1164077"/>
              <a:ext cx="282892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6" name="Picture 4" descr="http://www.cs.vu.nl/~ast/book_covers/OSDI-1-e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3933" y="2510384"/>
            <a:ext cx="2398628" cy="333674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个人计算机时代</a:t>
            </a:r>
            <a:r>
              <a:rPr lang="en-US" altLang="zh-CN" sz="3200" b="1" dirty="0" smtClean="0">
                <a:solidFill>
                  <a:schemeClr val="bg1"/>
                </a:solidFill>
                <a:latin typeface="Arial" panose="020B0604020202020204" pitchFamily="34" charset="0"/>
                <a:ea typeface="宋体" panose="02010600030101010101" pitchFamily="2" charset="-122"/>
              </a:rPr>
              <a:t>(1980~</a:t>
            </a:r>
            <a:r>
              <a:rPr lang="zh-CN" altLang="en-US" sz="3200" b="1" dirty="0" smtClean="0">
                <a:solidFill>
                  <a:schemeClr val="bg1"/>
                </a:solidFill>
                <a:latin typeface="Arial" panose="020B0604020202020204" pitchFamily="34" charset="0"/>
                <a:ea typeface="宋体" panose="02010600030101010101" pitchFamily="2" charset="-122"/>
              </a:rPr>
              <a:t>至今</a:t>
            </a:r>
            <a:r>
              <a:rPr lang="en-US" altLang="zh-CN" sz="3200" b="1" dirty="0" smtClean="0">
                <a:solidFill>
                  <a:schemeClr val="bg1"/>
                </a:solidFill>
                <a:latin typeface="Arial" panose="020B0604020202020204" pitchFamily="34" charset="0"/>
                <a:ea typeface="宋体" panose="02010600030101010101" pitchFamily="2" charset="-122"/>
              </a:rPr>
              <a:t>)</a:t>
            </a:r>
            <a:endParaRPr lang="zh-CN" altLang="en-US" sz="32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424936" cy="5400600"/>
          </a:xfrm>
        </p:spPr>
        <p:txBody>
          <a:bodyPr>
            <a:normAutofit/>
          </a:bodyPr>
          <a:lstStyle/>
          <a:p>
            <a:r>
              <a:rPr lang="en-US" altLang="zh-CN" dirty="0" smtClean="0"/>
              <a:t>Internet</a:t>
            </a:r>
            <a:r>
              <a:rPr lang="zh-CN" altLang="en-US" dirty="0"/>
              <a:t>时代</a:t>
            </a:r>
            <a:r>
              <a:rPr lang="zh-CN" altLang="en-US" dirty="0" smtClean="0"/>
              <a:t>与</a:t>
            </a:r>
            <a:r>
              <a:rPr lang="en-US" altLang="zh-CN" dirty="0"/>
              <a:t>Linux </a:t>
            </a:r>
            <a:endParaRPr lang="en-US" altLang="zh-CN" dirty="0" smtClean="0"/>
          </a:p>
          <a:p>
            <a:pPr lvl="1"/>
            <a:r>
              <a:rPr lang="en-US" altLang="zh-CN" dirty="0" smtClean="0"/>
              <a:t>1990</a:t>
            </a:r>
            <a:r>
              <a:rPr lang="zh-CN" altLang="en-US" dirty="0" smtClean="0"/>
              <a:t>年秋，</a:t>
            </a:r>
            <a:r>
              <a:rPr lang="en-US" altLang="zh-CN" dirty="0"/>
              <a:t>Linus </a:t>
            </a:r>
            <a:r>
              <a:rPr lang="en-US" altLang="zh-CN" dirty="0" smtClean="0"/>
              <a:t>Torvalds</a:t>
            </a:r>
            <a:r>
              <a:rPr lang="zh-CN" altLang="en-US" dirty="0"/>
              <a:t>为了</a:t>
            </a:r>
            <a:r>
              <a:rPr lang="zh-CN" altLang="en-US" dirty="0" smtClean="0"/>
              <a:t>学习</a:t>
            </a:r>
            <a:r>
              <a:rPr lang="en-US" altLang="zh-CN" dirty="0" smtClean="0"/>
              <a:t>OS</a:t>
            </a:r>
            <a:r>
              <a:rPr lang="zh-CN" altLang="en-US" dirty="0" smtClean="0"/>
              <a:t>，在自己的</a:t>
            </a:r>
            <a:r>
              <a:rPr lang="en-US" altLang="zh-CN" dirty="0" smtClean="0"/>
              <a:t>PC</a:t>
            </a:r>
            <a:r>
              <a:rPr lang="zh-CN" altLang="en-US" dirty="0" smtClean="0"/>
              <a:t>机上认真钻研了</a:t>
            </a:r>
            <a:r>
              <a:rPr lang="en-US" altLang="zh-CN" dirty="0" smtClean="0"/>
              <a:t>MINIX</a:t>
            </a:r>
            <a:r>
              <a:rPr lang="zh-CN" altLang="en-US" dirty="0" smtClean="0"/>
              <a:t>的源代码</a:t>
            </a:r>
            <a:endParaRPr lang="zh-CN" altLang="en-US" dirty="0"/>
          </a:p>
          <a:p>
            <a:pPr lvl="1"/>
            <a:r>
              <a:rPr lang="zh-CN" altLang="en-US" dirty="0" smtClean="0"/>
              <a:t>为了在</a:t>
            </a:r>
            <a:r>
              <a:rPr lang="en-US" altLang="zh-CN" dirty="0" smtClean="0"/>
              <a:t>PC</a:t>
            </a:r>
            <a:r>
              <a:rPr lang="zh-CN" altLang="en-US" dirty="0" smtClean="0"/>
              <a:t>机上阅读</a:t>
            </a:r>
            <a:r>
              <a:rPr lang="en-US" altLang="zh-CN" dirty="0" smtClean="0"/>
              <a:t>MINIX Usenet</a:t>
            </a:r>
            <a:r>
              <a:rPr lang="zh-CN" altLang="en-US" dirty="0"/>
              <a:t>新闻</a:t>
            </a:r>
            <a:r>
              <a:rPr lang="zh-CN" altLang="en-US" dirty="0" smtClean="0"/>
              <a:t>组，</a:t>
            </a:r>
            <a:r>
              <a:rPr lang="en-US" altLang="zh-CN" dirty="0" smtClean="0"/>
              <a:t>Linus</a:t>
            </a:r>
            <a:r>
              <a:rPr lang="zh-CN" altLang="en-US" dirty="0" smtClean="0"/>
              <a:t>写了</a:t>
            </a:r>
            <a:endParaRPr lang="en-US" altLang="zh-CN" dirty="0" smtClean="0"/>
          </a:p>
          <a:p>
            <a:pPr lvl="2"/>
            <a:r>
              <a:rPr lang="zh-CN" altLang="en-US" dirty="0" smtClean="0"/>
              <a:t>显示器</a:t>
            </a:r>
            <a:r>
              <a:rPr lang="zh-CN" altLang="en-US" dirty="0"/>
              <a:t>、</a:t>
            </a:r>
            <a:r>
              <a:rPr lang="zh-CN" altLang="en-US" dirty="0" smtClean="0"/>
              <a:t>键盘、调制解调器、磁盘的驱动程序</a:t>
            </a:r>
            <a:endParaRPr lang="en-US" altLang="zh-CN" dirty="0" smtClean="0"/>
          </a:p>
          <a:p>
            <a:pPr lvl="2"/>
            <a:r>
              <a:rPr lang="zh-CN" altLang="en-US" dirty="0" smtClean="0"/>
              <a:t>文件系统</a:t>
            </a:r>
            <a:endParaRPr lang="zh-CN" altLang="en-US" dirty="0"/>
          </a:p>
          <a:p>
            <a:pPr lvl="1"/>
            <a:r>
              <a:rPr lang="en-US" altLang="zh-CN" dirty="0"/>
              <a:t>Linux</a:t>
            </a:r>
            <a:r>
              <a:rPr lang="zh-CN" altLang="en-US" dirty="0"/>
              <a:t>就以</a:t>
            </a:r>
            <a:r>
              <a:rPr lang="zh-CN" altLang="en-US" dirty="0" smtClean="0"/>
              <a:t>这样古怪而自然的方式问世</a:t>
            </a:r>
            <a:endParaRPr lang="zh-CN" altLang="en-US" dirty="0"/>
          </a:p>
        </p:txBody>
      </p:sp>
      <p:sp>
        <p:nvSpPr>
          <p:cNvPr id="6"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个人计算机时代</a:t>
            </a:r>
            <a:r>
              <a:rPr lang="en-US" altLang="zh-CN" sz="3200" b="1" dirty="0" smtClean="0">
                <a:solidFill>
                  <a:schemeClr val="bg1"/>
                </a:solidFill>
                <a:latin typeface="Arial" panose="020B0604020202020204" pitchFamily="34" charset="0"/>
                <a:ea typeface="宋体" panose="02010600030101010101" pitchFamily="2" charset="-122"/>
              </a:rPr>
              <a:t>(1980~</a:t>
            </a:r>
            <a:r>
              <a:rPr lang="zh-CN" altLang="en-US" sz="3200" b="1" dirty="0" smtClean="0">
                <a:solidFill>
                  <a:schemeClr val="bg1"/>
                </a:solidFill>
                <a:latin typeface="Arial" panose="020B0604020202020204" pitchFamily="34" charset="0"/>
                <a:ea typeface="宋体" panose="02010600030101010101" pitchFamily="2" charset="-122"/>
              </a:rPr>
              <a:t>至今</a:t>
            </a:r>
            <a:r>
              <a:rPr lang="en-US" altLang="zh-CN" sz="3200" b="1" dirty="0" smtClean="0">
                <a:solidFill>
                  <a:schemeClr val="bg1"/>
                </a:solidFill>
                <a:latin typeface="Arial" panose="020B0604020202020204" pitchFamily="34" charset="0"/>
                <a:ea typeface="宋体" panose="02010600030101010101" pitchFamily="2" charset="-122"/>
              </a:rPr>
              <a:t>)</a:t>
            </a:r>
            <a:endParaRPr lang="zh-CN" altLang="en-US" sz="32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19" y="1253361"/>
            <a:ext cx="3936372" cy="4911943"/>
          </a:xfrm>
        </p:spPr>
        <p:txBody>
          <a:bodyPr>
            <a:noAutofit/>
          </a:bodyPr>
          <a:lstStyle/>
          <a:p>
            <a:pPr marL="0" indent="0">
              <a:buNone/>
            </a:pPr>
            <a:r>
              <a:rPr lang="zh-CN" altLang="en-US" dirty="0" smtClean="0"/>
              <a:t>有些</a:t>
            </a:r>
            <a:r>
              <a:rPr lang="zh-CN" altLang="en-US" dirty="0"/>
              <a:t>人生来就具有引导百万人的领袖风范；其他人则是为了写出颠覆世界的软件而生。唯一一个做到这</a:t>
            </a:r>
            <a:r>
              <a:rPr lang="zh-CN" altLang="en-US" dirty="0" smtClean="0"/>
              <a:t>两者的</a:t>
            </a:r>
            <a:r>
              <a:rPr lang="zh-CN" altLang="en-US" dirty="0"/>
              <a:t>人，就是托瓦兹。</a:t>
            </a:r>
            <a:br>
              <a:rPr lang="zh-CN" altLang="en-US" dirty="0"/>
            </a:br>
            <a:r>
              <a:rPr lang="en-US" altLang="zh-CN" dirty="0">
                <a:latin typeface="Arial" panose="020B0604020202020204"/>
              </a:rPr>
              <a:t>——</a:t>
            </a:r>
            <a:r>
              <a:rPr lang="zh-CN" altLang="en-US" dirty="0"/>
              <a:t>美国</a:t>
            </a:r>
            <a:r>
              <a:rPr lang="en-US" altLang="zh-CN" dirty="0"/>
              <a:t>《</a:t>
            </a:r>
            <a:r>
              <a:rPr lang="zh-CN" altLang="en-US" dirty="0"/>
              <a:t>时代</a:t>
            </a:r>
            <a:r>
              <a:rPr lang="en-US" altLang="zh-CN" dirty="0"/>
              <a:t>》</a:t>
            </a:r>
            <a:r>
              <a:rPr lang="zh-CN" altLang="en-US" dirty="0" smtClean="0"/>
              <a:t>周刊</a:t>
            </a:r>
            <a:endParaRPr lang="zh-CN" altLang="en-US" dirty="0"/>
          </a:p>
        </p:txBody>
      </p:sp>
      <p:grpSp>
        <p:nvGrpSpPr>
          <p:cNvPr id="5" name="组合 4"/>
          <p:cNvGrpSpPr/>
          <p:nvPr/>
        </p:nvGrpSpPr>
        <p:grpSpPr>
          <a:xfrm>
            <a:off x="3948526" y="1419046"/>
            <a:ext cx="2761012" cy="4255286"/>
            <a:chOff x="3556928" y="1259953"/>
            <a:chExt cx="2761012" cy="4255286"/>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0702" y="1259953"/>
              <a:ext cx="2293465" cy="351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556928" y="4807353"/>
              <a:ext cx="2761012" cy="707886"/>
            </a:xfrm>
            <a:prstGeom prst="rect">
              <a:avLst/>
            </a:prstGeom>
          </p:spPr>
          <p:txBody>
            <a:bodyPr wrap="square">
              <a:spAutoFit/>
            </a:bodyPr>
            <a:lstStyle/>
            <a:p>
              <a:pPr algn="ctr"/>
              <a:r>
                <a:rPr lang="en-US" altLang="zh-CN" sz="2000" dirty="0"/>
                <a:t>Linus </a:t>
              </a:r>
              <a:r>
                <a:rPr lang="en-US" altLang="zh-CN" sz="2000" dirty="0" smtClean="0"/>
                <a:t>Torvalds, 2002</a:t>
              </a:r>
              <a:endParaRPr lang="en-US" altLang="zh-CN" sz="2000" dirty="0" smtClean="0"/>
            </a:p>
            <a:p>
              <a:pPr algn="ctr"/>
              <a:r>
                <a:rPr lang="en-US" altLang="zh-CN" sz="2000" dirty="0" smtClean="0"/>
                <a:t>(December </a:t>
              </a:r>
              <a:r>
                <a:rPr lang="en-US" altLang="zh-CN" sz="2000" dirty="0"/>
                <a:t>28, 1969 </a:t>
              </a:r>
              <a:r>
                <a:rPr lang="en-US" altLang="zh-CN" sz="2000" dirty="0" smtClean="0"/>
                <a:t>~ )</a:t>
              </a:r>
              <a:endParaRPr lang="zh-CN" altLang="en-US" sz="2000" dirty="0"/>
            </a:p>
          </p:txBody>
        </p:sp>
      </p:grpSp>
      <p:grpSp>
        <p:nvGrpSpPr>
          <p:cNvPr id="6" name="组合 5"/>
          <p:cNvGrpSpPr/>
          <p:nvPr/>
        </p:nvGrpSpPr>
        <p:grpSpPr>
          <a:xfrm>
            <a:off x="6728938" y="1752702"/>
            <a:ext cx="2254213" cy="3006550"/>
            <a:chOff x="6324900" y="1772816"/>
            <a:chExt cx="2254213" cy="3006550"/>
          </a:xfrm>
        </p:grpSpPr>
        <p:sp>
          <p:nvSpPr>
            <p:cNvPr id="8" name="Rectangle 6"/>
            <p:cNvSpPr>
              <a:spLocks noChangeArrowheads="1"/>
            </p:cNvSpPr>
            <p:nvPr/>
          </p:nvSpPr>
          <p:spPr bwMode="auto">
            <a:xfrm>
              <a:off x="6451805" y="4430909"/>
              <a:ext cx="2000401" cy="34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lang="en-US" altLang="zh-CN" sz="2000" dirty="0"/>
                <a:t>Tux: Linux</a:t>
              </a:r>
              <a:r>
                <a:rPr lang="zh-CN" altLang="en-US" sz="2000" dirty="0" smtClean="0"/>
                <a:t>吉祥物</a:t>
              </a:r>
              <a:endParaRPr lang="zh-CN" altLang="en-US" sz="2000" dirty="0">
                <a:solidFill>
                  <a:schemeClr val="tx2"/>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900" y="1772816"/>
              <a:ext cx="2254213" cy="270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anose="020B0604020202020204" pitchFamily="34" charset="0"/>
                <a:ea typeface="宋体" panose="02010600030101010101"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个人计算机时代</a:t>
            </a:r>
            <a:r>
              <a:rPr lang="en-US" altLang="zh-CN" sz="3200" b="1" dirty="0" smtClean="0">
                <a:solidFill>
                  <a:schemeClr val="bg1"/>
                </a:solidFill>
                <a:latin typeface="Arial" panose="020B0604020202020204" pitchFamily="34" charset="0"/>
                <a:ea typeface="宋体" panose="02010600030101010101" pitchFamily="2" charset="-122"/>
              </a:rPr>
              <a:t>(1980~</a:t>
            </a:r>
            <a:r>
              <a:rPr lang="zh-CN" altLang="en-US" sz="3200" b="1" dirty="0" smtClean="0">
                <a:solidFill>
                  <a:schemeClr val="bg1"/>
                </a:solidFill>
                <a:latin typeface="Arial" panose="020B0604020202020204" pitchFamily="34" charset="0"/>
                <a:ea typeface="宋体" panose="02010600030101010101" pitchFamily="2" charset="-122"/>
              </a:rPr>
              <a:t>至今</a:t>
            </a:r>
            <a:r>
              <a:rPr lang="en-US" altLang="zh-CN" sz="3200" b="1" dirty="0" smtClean="0">
                <a:solidFill>
                  <a:schemeClr val="bg1"/>
                </a:solidFill>
                <a:latin typeface="Arial" panose="020B0604020202020204" pitchFamily="34" charset="0"/>
                <a:ea typeface="宋体" panose="02010600030101010101" pitchFamily="2" charset="-122"/>
              </a:rPr>
              <a:t>)</a:t>
            </a:r>
            <a:endParaRPr lang="zh-CN" altLang="en-US" sz="3200" b="1"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anose="020B0604020202020204" pitchFamily="34" charset="0"/>
                <a:ea typeface="宋体" panose="02010600030101010101" pitchFamily="2" charset="-122"/>
              </a:rPr>
              <a:t>3.3.5  IT</a:t>
            </a:r>
            <a:r>
              <a:rPr lang="zh-CN" altLang="en-US" dirty="0" smtClean="0"/>
              <a:t>定律（</a:t>
            </a:r>
            <a:r>
              <a:rPr lang="en-US" altLang="zh-CN" dirty="0" smtClean="0"/>
              <a:t>IT Laws</a:t>
            </a:r>
            <a:r>
              <a:rPr lang="zh-CN" altLang="en-US" dirty="0" smtClean="0"/>
              <a:t>）</a:t>
            </a:r>
            <a:endParaRPr lang="zh-CN" altLang="en-US" dirty="0"/>
          </a:p>
        </p:txBody>
      </p:sp>
      <p:sp>
        <p:nvSpPr>
          <p:cNvPr id="3" name="内容占位符 2"/>
          <p:cNvSpPr>
            <a:spLocks noGrp="1"/>
          </p:cNvSpPr>
          <p:nvPr>
            <p:ph idx="1"/>
          </p:nvPr>
        </p:nvSpPr>
        <p:spPr>
          <a:xfrm>
            <a:off x="457200" y="1196752"/>
            <a:ext cx="8507288" cy="5400600"/>
          </a:xfrm>
        </p:spPr>
        <p:txBody>
          <a:bodyPr/>
          <a:lstStyle/>
          <a:p>
            <a:r>
              <a:rPr lang="zh-CN" altLang="en-US" dirty="0" smtClean="0"/>
              <a:t>摩尔定律（</a:t>
            </a:r>
            <a:r>
              <a:rPr lang="en-US" altLang="zh-CN" dirty="0" smtClean="0"/>
              <a:t>Moore</a:t>
            </a:r>
            <a:r>
              <a:rPr lang="en-US" altLang="zh-CN" dirty="0" smtClean="0">
                <a:latin typeface="Arial Rounded MT Bold" panose="020F0704030504030204" pitchFamily="34" charset="0"/>
              </a:rPr>
              <a:t>’</a:t>
            </a:r>
            <a:r>
              <a:rPr lang="en-US" altLang="zh-CN" dirty="0" smtClean="0"/>
              <a:t>s Law</a:t>
            </a:r>
            <a:r>
              <a:rPr lang="zh-CN" altLang="en-US" dirty="0" smtClean="0"/>
              <a:t>）</a:t>
            </a:r>
            <a:endParaRPr lang="en-US" altLang="zh-CN" dirty="0" smtClean="0"/>
          </a:p>
          <a:p>
            <a:pPr lvl="1"/>
            <a:r>
              <a:rPr lang="zh-CN" altLang="en-US" dirty="0"/>
              <a:t>集成电路上可容纳的元器件的数目</a:t>
            </a:r>
            <a:r>
              <a:rPr lang="zh-CN" altLang="en-US" dirty="0" smtClean="0"/>
              <a:t>，</a:t>
            </a:r>
            <a:r>
              <a:rPr lang="zh-CN" altLang="en-US" dirty="0"/>
              <a:t>每隔</a:t>
            </a:r>
            <a:r>
              <a:rPr lang="en-US" altLang="zh-CN" dirty="0"/>
              <a:t>18</a:t>
            </a:r>
            <a:r>
              <a:rPr lang="zh-CN" altLang="en-US" dirty="0"/>
              <a:t>个</a:t>
            </a:r>
            <a:r>
              <a:rPr lang="zh-CN" altLang="en-US" dirty="0" smtClean="0"/>
              <a:t>月翻一番</a:t>
            </a:r>
            <a:endParaRPr lang="en-US" altLang="zh-CN" dirty="0" smtClean="0"/>
          </a:p>
          <a:p>
            <a:r>
              <a:rPr lang="zh-CN" altLang="en-US" dirty="0" smtClean="0"/>
              <a:t>安迪</a:t>
            </a:r>
            <a:r>
              <a:rPr lang="en-US" altLang="zh-CN" dirty="0" smtClean="0"/>
              <a:t>-</a:t>
            </a:r>
            <a:r>
              <a:rPr lang="zh-CN" altLang="en-US" dirty="0" smtClean="0"/>
              <a:t>比尔定律（</a:t>
            </a:r>
            <a:r>
              <a:rPr lang="en-US" altLang="zh-CN" dirty="0" smtClean="0"/>
              <a:t>Andy and Bill</a:t>
            </a:r>
            <a:r>
              <a:rPr lang="en-US" altLang="zh-CN" dirty="0">
                <a:latin typeface="Arial Rounded MT Bold" panose="020F0704030504030204" pitchFamily="34" charset="0"/>
              </a:rPr>
              <a:t>’</a:t>
            </a:r>
            <a:r>
              <a:rPr lang="en-US" altLang="zh-CN" dirty="0"/>
              <a:t>s Law</a:t>
            </a:r>
            <a:r>
              <a:rPr lang="zh-CN" altLang="en-US" dirty="0" smtClean="0"/>
              <a:t>）</a:t>
            </a:r>
            <a:endParaRPr lang="en-US" altLang="zh-CN" dirty="0" smtClean="0"/>
          </a:p>
          <a:p>
            <a:pPr lvl="1"/>
            <a:r>
              <a:rPr lang="en-US" altLang="zh-CN" dirty="0"/>
              <a:t>Andy gives, Bill takes </a:t>
            </a:r>
            <a:r>
              <a:rPr lang="en-US" altLang="zh-CN" dirty="0" smtClean="0"/>
              <a:t>away</a:t>
            </a:r>
            <a:endParaRPr lang="en-US" altLang="zh-CN" dirty="0" smtClean="0"/>
          </a:p>
          <a:p>
            <a:r>
              <a:rPr lang="zh-CN" altLang="en-US" dirty="0"/>
              <a:t>反</a:t>
            </a:r>
            <a:r>
              <a:rPr lang="zh-CN" altLang="en-US" dirty="0" smtClean="0"/>
              <a:t>摩尔</a:t>
            </a:r>
            <a:r>
              <a:rPr lang="zh-CN" altLang="en-US" dirty="0"/>
              <a:t>定律</a:t>
            </a:r>
            <a:r>
              <a:rPr lang="zh-CN" altLang="en-US" dirty="0" smtClean="0"/>
              <a:t>（</a:t>
            </a:r>
            <a:r>
              <a:rPr lang="en-US" altLang="zh-CN" dirty="0" smtClean="0"/>
              <a:t>Reverse Moore</a:t>
            </a:r>
            <a:r>
              <a:rPr lang="en-US" altLang="zh-CN" dirty="0" smtClean="0">
                <a:latin typeface="Arial Rounded MT Bold" panose="020F0704030504030204" pitchFamily="34" charset="0"/>
              </a:rPr>
              <a:t>’</a:t>
            </a:r>
            <a:r>
              <a:rPr lang="en-US" altLang="zh-CN" dirty="0" smtClean="0"/>
              <a:t>s </a:t>
            </a:r>
            <a:r>
              <a:rPr lang="en-US" altLang="zh-CN" dirty="0"/>
              <a:t>Law</a:t>
            </a:r>
            <a:r>
              <a:rPr lang="zh-CN" altLang="en-US" dirty="0" smtClean="0"/>
              <a:t>）</a:t>
            </a:r>
            <a:endParaRPr lang="en-US" altLang="zh-CN" dirty="0" smtClean="0"/>
          </a:p>
          <a:p>
            <a:pPr lvl="1"/>
            <a:r>
              <a:rPr lang="zh-CN" altLang="en-US" dirty="0" smtClean="0"/>
              <a:t>一</a:t>
            </a:r>
            <a:r>
              <a:rPr lang="zh-CN" altLang="en-US" dirty="0"/>
              <a:t>个</a:t>
            </a:r>
            <a:r>
              <a:rPr lang="en-US" altLang="zh-CN" dirty="0"/>
              <a:t>IT</a:t>
            </a:r>
            <a:r>
              <a:rPr lang="zh-CN" altLang="en-US" dirty="0"/>
              <a:t>公司如果今天和</a:t>
            </a:r>
            <a:r>
              <a:rPr lang="en-US" altLang="zh-CN" dirty="0"/>
              <a:t>18</a:t>
            </a:r>
            <a:r>
              <a:rPr lang="zh-CN" altLang="en-US" dirty="0"/>
              <a:t>个月前卖掉同样多的、同样的产品，它的营业额就要降</a:t>
            </a:r>
            <a:r>
              <a:rPr lang="zh-CN" altLang="en-US" dirty="0" smtClean="0"/>
              <a:t>一半</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操作系统</a:t>
            </a:r>
            <a:r>
              <a:rPr lang="zh-CN" altLang="en-US" dirty="0"/>
              <a:t>的基本特性</a:t>
            </a:r>
            <a:endParaRPr lang="zh-CN" altLang="en-US" dirty="0"/>
          </a:p>
        </p:txBody>
      </p:sp>
      <p:sp>
        <p:nvSpPr>
          <p:cNvPr id="3" name="内容占位符 2"/>
          <p:cNvSpPr>
            <a:spLocks noGrp="1"/>
          </p:cNvSpPr>
          <p:nvPr>
            <p:ph idx="1"/>
          </p:nvPr>
        </p:nvSpPr>
        <p:spPr>
          <a:xfrm>
            <a:off x="457200" y="1052736"/>
            <a:ext cx="8229600" cy="5688632"/>
          </a:xfrm>
        </p:spPr>
        <p:txBody>
          <a:bodyPr>
            <a:normAutofit fontScale="92500"/>
          </a:bodyPr>
          <a:lstStyle/>
          <a:p>
            <a:pPr>
              <a:lnSpc>
                <a:spcPct val="140000"/>
              </a:lnSpc>
            </a:pPr>
            <a:r>
              <a:rPr lang="zh-CN" altLang="en-US" sz="2600" dirty="0" smtClean="0"/>
              <a:t>并发 </a:t>
            </a:r>
            <a:r>
              <a:rPr lang="en-US" altLang="zh-CN" sz="2600" dirty="0" smtClean="0"/>
              <a:t>(</a:t>
            </a:r>
            <a:r>
              <a:rPr lang="en-US" altLang="zh-CN" sz="2600" dirty="0"/>
              <a:t>Concurrence) </a:t>
            </a:r>
            <a:endParaRPr lang="en-US" altLang="zh-CN" sz="2600" dirty="0"/>
          </a:p>
          <a:p>
            <a:pPr lvl="1"/>
            <a:r>
              <a:rPr lang="zh-CN" altLang="en-US" sz="2200" dirty="0"/>
              <a:t>并发：两个或多个事件在</a:t>
            </a:r>
            <a:r>
              <a:rPr lang="zh-CN" altLang="en-US" sz="2200" b="1" dirty="0">
                <a:solidFill>
                  <a:srgbClr val="FF0000"/>
                </a:solidFill>
              </a:rPr>
              <a:t>同一时间间隔</a:t>
            </a:r>
            <a:r>
              <a:rPr lang="zh-CN" altLang="en-US" sz="2200" dirty="0"/>
              <a:t>内发生</a:t>
            </a:r>
            <a:endParaRPr lang="en-US" altLang="zh-CN" sz="2200" dirty="0"/>
          </a:p>
          <a:p>
            <a:pPr lvl="1"/>
            <a:r>
              <a:rPr lang="zh-CN" altLang="en-US" sz="2200" dirty="0"/>
              <a:t>并行：两个或多个事件在</a:t>
            </a:r>
            <a:r>
              <a:rPr lang="zh-CN" altLang="en-US" sz="2200" b="1" dirty="0">
                <a:solidFill>
                  <a:srgbClr val="FF0000"/>
                </a:solidFill>
              </a:rPr>
              <a:t>同一时刻</a:t>
            </a:r>
            <a:r>
              <a:rPr lang="zh-CN" altLang="en-US" sz="2200" dirty="0"/>
              <a:t>发生</a:t>
            </a:r>
            <a:endParaRPr lang="en-US" altLang="zh-CN" sz="2200" dirty="0"/>
          </a:p>
          <a:p>
            <a:r>
              <a:rPr lang="zh-CN" altLang="en-US" sz="2600" dirty="0" smtClean="0"/>
              <a:t>共享 </a:t>
            </a:r>
            <a:r>
              <a:rPr lang="en-US" altLang="zh-CN" sz="2600" dirty="0" smtClean="0"/>
              <a:t>(</a:t>
            </a:r>
            <a:r>
              <a:rPr lang="en-US" altLang="zh-CN" sz="2600" dirty="0"/>
              <a:t>Sharing)</a:t>
            </a:r>
            <a:endParaRPr lang="en-US" altLang="zh-CN" sz="2600" dirty="0"/>
          </a:p>
          <a:p>
            <a:pPr lvl="1"/>
            <a:r>
              <a:rPr lang="zh-CN" altLang="en-US" sz="2200" dirty="0" smtClean="0"/>
              <a:t>系统资源</a:t>
            </a:r>
            <a:r>
              <a:rPr lang="zh-CN" altLang="en-US" sz="2200" dirty="0"/>
              <a:t>可</a:t>
            </a:r>
            <a:r>
              <a:rPr lang="zh-CN" altLang="en-US" sz="2200" dirty="0" smtClean="0"/>
              <a:t>供多</a:t>
            </a:r>
            <a:r>
              <a:rPr lang="zh-CN" altLang="en-US" sz="2200" dirty="0"/>
              <a:t>个</a:t>
            </a:r>
            <a:r>
              <a:rPr lang="zh-CN" altLang="en-US" sz="2200" dirty="0" smtClean="0"/>
              <a:t>并发进程</a:t>
            </a:r>
            <a:r>
              <a:rPr lang="zh-CN" altLang="en-US" sz="2200" dirty="0"/>
              <a:t>共同</a:t>
            </a:r>
            <a:r>
              <a:rPr lang="zh-CN" altLang="en-US" sz="2200" dirty="0" smtClean="0"/>
              <a:t>使用</a:t>
            </a:r>
            <a:endParaRPr lang="en-US" altLang="zh-CN" sz="2200" dirty="0"/>
          </a:p>
          <a:p>
            <a:pPr lvl="1"/>
            <a:r>
              <a:rPr lang="zh-CN" altLang="en-US" sz="2200" dirty="0" smtClean="0"/>
              <a:t>共享</a:t>
            </a:r>
            <a:r>
              <a:rPr lang="zh-CN" altLang="en-US" sz="2200" dirty="0"/>
              <a:t>方式：互斥</a:t>
            </a:r>
            <a:r>
              <a:rPr lang="zh-CN" altLang="en-US" sz="2200" dirty="0" smtClean="0"/>
              <a:t>访问、同时</a:t>
            </a:r>
            <a:r>
              <a:rPr lang="zh-CN" altLang="en-US" sz="2200" dirty="0"/>
              <a:t>访问</a:t>
            </a:r>
            <a:endParaRPr lang="en-US" altLang="zh-CN" sz="2200" dirty="0"/>
          </a:p>
          <a:p>
            <a:r>
              <a:rPr lang="zh-CN" altLang="en-US" sz="2600" dirty="0"/>
              <a:t>虚拟 </a:t>
            </a:r>
            <a:r>
              <a:rPr lang="en-US" altLang="zh-CN" sz="2600" dirty="0"/>
              <a:t>(Virtual)</a:t>
            </a:r>
            <a:endParaRPr lang="en-US" altLang="zh-CN" sz="2600" dirty="0"/>
          </a:p>
          <a:p>
            <a:pPr lvl="1"/>
            <a:r>
              <a:rPr lang="zh-CN" altLang="en-US" sz="2200" dirty="0"/>
              <a:t>将一个物理实体映射为多个逻辑实体</a:t>
            </a:r>
            <a:endParaRPr lang="en-US" altLang="zh-CN" sz="2200" dirty="0"/>
          </a:p>
          <a:p>
            <a:r>
              <a:rPr lang="zh-CN" altLang="en-US" sz="2600" dirty="0"/>
              <a:t>异步性 </a:t>
            </a:r>
            <a:r>
              <a:rPr lang="en-US" altLang="zh-CN" sz="2600" dirty="0"/>
              <a:t>(</a:t>
            </a:r>
            <a:r>
              <a:rPr lang="en-US" altLang="zh-CN" sz="2600" dirty="0" err="1"/>
              <a:t>Asynchronism</a:t>
            </a:r>
            <a:r>
              <a:rPr lang="en-US" altLang="zh-CN" sz="2600" dirty="0"/>
              <a:t>) </a:t>
            </a:r>
            <a:endParaRPr lang="en-US" altLang="zh-CN" sz="2600" dirty="0"/>
          </a:p>
          <a:p>
            <a:pPr lvl="1"/>
            <a:r>
              <a:rPr lang="zh-CN" altLang="en-US" sz="2200" dirty="0" smtClean="0"/>
              <a:t>进程以</a:t>
            </a:r>
            <a:r>
              <a:rPr lang="zh-CN" altLang="en-US" sz="2200" dirty="0" smtClean="0">
                <a:latin typeface="Courier New" panose="02070309020205020404"/>
              </a:rPr>
              <a:t>“</a:t>
            </a:r>
            <a:r>
              <a:rPr lang="zh-CN" altLang="en-US" sz="2200" dirty="0" smtClean="0"/>
              <a:t>停停走走”方式运行</a:t>
            </a:r>
            <a:endParaRPr lang="zh-CN" altLang="en-US" sz="2200" dirty="0"/>
          </a:p>
        </p:txBody>
      </p:sp>
      <p:graphicFrame>
        <p:nvGraphicFramePr>
          <p:cNvPr id="4" name="对象 3"/>
          <p:cNvGraphicFramePr>
            <a:graphicFrameLocks noChangeAspect="1"/>
          </p:cNvGraphicFramePr>
          <p:nvPr/>
        </p:nvGraphicFramePr>
        <p:xfrm>
          <a:off x="4499992" y="3434035"/>
          <a:ext cx="4456112" cy="3235325"/>
        </p:xfrm>
        <a:graphic>
          <a:graphicData uri="http://schemas.openxmlformats.org/presentationml/2006/ole">
            <mc:AlternateContent xmlns:mc="http://schemas.openxmlformats.org/markup-compatibility/2006">
              <mc:Choice xmlns:v="urn:schemas-microsoft-com:vml" Requires="v">
                <p:oleObj spid="_x0000_s8397" name="Visio" r:id="rId1" imgW="5956300" imgH="4330700" progId="Visio.Drawing.11">
                  <p:embed/>
                </p:oleObj>
              </mc:Choice>
              <mc:Fallback>
                <p:oleObj name="Visio" r:id="rId1" imgW="5956300" imgH="4330700" progId="Visio.Drawing.11">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434035"/>
                        <a:ext cx="4456112"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常见操作系统</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大型机</a:t>
            </a:r>
            <a:r>
              <a:rPr lang="en-US" altLang="zh-CN" dirty="0" smtClean="0"/>
              <a:t>OS</a:t>
            </a:r>
            <a:endParaRPr lang="en-US" altLang="zh-CN" dirty="0"/>
          </a:p>
          <a:p>
            <a:pPr lvl="1"/>
            <a:r>
              <a:rPr lang="zh-CN" altLang="en-US" dirty="0"/>
              <a:t>工作在大型公司的数据中心</a:t>
            </a:r>
            <a:endParaRPr lang="en-US" altLang="zh-CN" dirty="0"/>
          </a:p>
          <a:p>
            <a:pPr lvl="1"/>
            <a:r>
              <a:rPr lang="zh-CN" altLang="en-US" dirty="0"/>
              <a:t>强大的</a:t>
            </a:r>
            <a:r>
              <a:rPr lang="en-US" altLang="zh-CN" dirty="0"/>
              <a:t>I/O</a:t>
            </a:r>
            <a:r>
              <a:rPr lang="zh-CN" altLang="en-US" dirty="0"/>
              <a:t>能力</a:t>
            </a:r>
            <a:endParaRPr lang="en-US" altLang="zh-CN" dirty="0"/>
          </a:p>
          <a:p>
            <a:pPr lvl="1"/>
            <a:r>
              <a:rPr lang="zh-CN" altLang="en-US" dirty="0"/>
              <a:t>提供三类服务：批处理、事务处理、分时</a:t>
            </a:r>
            <a:endParaRPr lang="en-US" altLang="zh-CN" dirty="0"/>
          </a:p>
          <a:p>
            <a:pPr lvl="1"/>
            <a:r>
              <a:rPr lang="zh-CN" altLang="en-US" dirty="0"/>
              <a:t>例子：</a:t>
            </a:r>
            <a:r>
              <a:rPr lang="en-US" altLang="zh-CN" dirty="0"/>
              <a:t>OS/390</a:t>
            </a:r>
            <a:endParaRPr lang="en-US" altLang="zh-CN" dirty="0"/>
          </a:p>
          <a:p>
            <a:r>
              <a:rPr lang="zh-CN" altLang="en-US" dirty="0" smtClean="0"/>
              <a:t>服务器</a:t>
            </a:r>
            <a:r>
              <a:rPr lang="en-US" altLang="zh-CN" dirty="0" smtClean="0"/>
              <a:t>OS</a:t>
            </a:r>
            <a:endParaRPr lang="en-US" altLang="zh-CN" dirty="0"/>
          </a:p>
          <a:p>
            <a:pPr lvl="1"/>
            <a:r>
              <a:rPr lang="zh-CN" altLang="en-US" dirty="0"/>
              <a:t>通过网络为多个用户服务，允许用户共享硬件和软件资源</a:t>
            </a:r>
            <a:endParaRPr lang="en-US" altLang="zh-CN" dirty="0"/>
          </a:p>
          <a:p>
            <a:pPr lvl="1"/>
            <a:r>
              <a:rPr lang="zh-CN" altLang="en-US" dirty="0"/>
              <a:t>提供打印服务、文件服务或</a:t>
            </a:r>
            <a:r>
              <a:rPr lang="en-US" altLang="zh-CN" dirty="0"/>
              <a:t>Web</a:t>
            </a:r>
            <a:r>
              <a:rPr lang="zh-CN" altLang="en-US" dirty="0"/>
              <a:t>服务</a:t>
            </a:r>
            <a:endParaRPr lang="en-US" altLang="zh-CN" dirty="0"/>
          </a:p>
          <a:p>
            <a:pPr lvl="1"/>
            <a:r>
              <a:rPr lang="zh-CN" altLang="en-US" dirty="0"/>
              <a:t>例子：</a:t>
            </a:r>
            <a:r>
              <a:rPr lang="en-US" altLang="zh-CN" dirty="0"/>
              <a:t>Linux</a:t>
            </a:r>
            <a:r>
              <a:rPr lang="zh-CN" altLang="en-US" dirty="0"/>
              <a:t>、</a:t>
            </a:r>
            <a:r>
              <a:rPr lang="en-US" altLang="zh-CN" dirty="0"/>
              <a:t>FreeBSD, Windows </a:t>
            </a:r>
            <a:r>
              <a:rPr lang="en-US" altLang="zh-CN" dirty="0" smtClean="0"/>
              <a:t>7/8 </a:t>
            </a:r>
            <a:r>
              <a:rPr lang="zh-CN" altLang="en-US" dirty="0" smtClean="0"/>
              <a:t>和</a:t>
            </a:r>
            <a:r>
              <a:rPr lang="zh-CN" altLang="en-US" dirty="0"/>
              <a:t>苹果的</a:t>
            </a:r>
            <a:r>
              <a:rPr lang="en-US" altLang="zh-CN" dirty="0"/>
              <a:t> OS X</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a:t>
            </a:r>
            <a:r>
              <a:rPr lang="zh-CN" altLang="en-US" dirty="0"/>
              <a:t>操作系统</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多处理器</a:t>
            </a:r>
            <a:r>
              <a:rPr lang="en-US" altLang="zh-CN" dirty="0" smtClean="0"/>
              <a:t>OS</a:t>
            </a:r>
            <a:endParaRPr lang="en-US" altLang="zh-CN" dirty="0" smtClean="0"/>
          </a:p>
          <a:p>
            <a:pPr lvl="1"/>
            <a:r>
              <a:rPr lang="zh-CN" altLang="en-US" dirty="0" smtClean="0"/>
              <a:t>将</a:t>
            </a:r>
            <a:r>
              <a:rPr lang="zh-CN" altLang="en-US" dirty="0"/>
              <a:t>多个</a:t>
            </a:r>
            <a:r>
              <a:rPr lang="en-US" altLang="zh-CN" dirty="0"/>
              <a:t>CPU</a:t>
            </a:r>
            <a:r>
              <a:rPr lang="zh-CN" altLang="en-US" dirty="0"/>
              <a:t>连接到单个</a:t>
            </a:r>
            <a:r>
              <a:rPr lang="zh-CN" altLang="en-US" dirty="0" smtClean="0"/>
              <a:t>系统，</a:t>
            </a:r>
            <a:r>
              <a:rPr lang="zh-CN" altLang="en-US" dirty="0"/>
              <a:t>获得强大的计算能力</a:t>
            </a:r>
            <a:endParaRPr lang="en-US" altLang="zh-CN" dirty="0"/>
          </a:p>
          <a:p>
            <a:pPr lvl="1"/>
            <a:r>
              <a:rPr lang="zh-CN" altLang="en-US" dirty="0"/>
              <a:t>需要解决处理器之间的通信、连接、一致性</a:t>
            </a:r>
            <a:endParaRPr lang="en-US" altLang="zh-CN" dirty="0"/>
          </a:p>
          <a:p>
            <a:pPr lvl="1"/>
            <a:r>
              <a:rPr lang="zh-CN" altLang="en-US" dirty="0"/>
              <a:t>例子：</a:t>
            </a:r>
            <a:r>
              <a:rPr lang="en-US" altLang="zh-CN" dirty="0"/>
              <a:t>Windows</a:t>
            </a:r>
            <a:r>
              <a:rPr lang="zh-CN" altLang="en-US" dirty="0"/>
              <a:t>和</a:t>
            </a:r>
            <a:r>
              <a:rPr lang="en-US" altLang="zh-CN" dirty="0"/>
              <a:t>Linux</a:t>
            </a:r>
            <a:endParaRPr lang="en-US" altLang="zh-CN" dirty="0"/>
          </a:p>
          <a:p>
            <a:r>
              <a:rPr lang="en-US" altLang="zh-CN" dirty="0" smtClean="0"/>
              <a:t>PC</a:t>
            </a:r>
            <a:r>
              <a:rPr lang="zh-CN" altLang="en-US" dirty="0" smtClean="0"/>
              <a:t>机</a:t>
            </a:r>
            <a:r>
              <a:rPr lang="en-US" altLang="zh-CN" dirty="0" smtClean="0"/>
              <a:t>OS</a:t>
            </a:r>
            <a:endParaRPr lang="en-US" altLang="zh-CN" dirty="0"/>
          </a:p>
          <a:p>
            <a:pPr lvl="1"/>
            <a:r>
              <a:rPr lang="zh-CN" altLang="en-US" dirty="0"/>
              <a:t>支持多道程序设计</a:t>
            </a:r>
            <a:endParaRPr lang="en-US" altLang="zh-CN" dirty="0"/>
          </a:p>
          <a:p>
            <a:pPr lvl="1"/>
            <a:r>
              <a:rPr lang="zh-CN" altLang="en-US" dirty="0"/>
              <a:t>为单用户提供良好的用户接口</a:t>
            </a:r>
            <a:endParaRPr lang="en-US" altLang="zh-CN" dirty="0"/>
          </a:p>
          <a:p>
            <a:pPr lvl="1"/>
            <a:r>
              <a:rPr lang="zh-CN" altLang="en-US" dirty="0"/>
              <a:t>广泛用于字处理、电子表格和网络访问</a:t>
            </a:r>
            <a:endParaRPr lang="en-US" altLang="zh-CN" dirty="0"/>
          </a:p>
          <a:p>
            <a:pPr lvl="1"/>
            <a:r>
              <a:rPr lang="zh-CN" altLang="en-US" dirty="0"/>
              <a:t>例子：</a:t>
            </a:r>
            <a:r>
              <a:rPr lang="en-US" altLang="zh-CN" dirty="0"/>
              <a:t>Linux</a:t>
            </a:r>
            <a:r>
              <a:rPr lang="zh-CN" altLang="en-US" dirty="0"/>
              <a:t>、</a:t>
            </a:r>
            <a:r>
              <a:rPr lang="en-US" altLang="zh-CN" dirty="0"/>
              <a:t>FreeBSD, Windows </a:t>
            </a:r>
            <a:r>
              <a:rPr lang="en-US" altLang="zh-CN" dirty="0" smtClean="0"/>
              <a:t>7/ 8 </a:t>
            </a:r>
            <a:r>
              <a:rPr lang="zh-CN" altLang="en-US" dirty="0"/>
              <a:t>和苹果的</a:t>
            </a:r>
            <a:r>
              <a:rPr lang="en-US" altLang="zh-CN" dirty="0"/>
              <a:t> OS </a:t>
            </a:r>
            <a:r>
              <a:rPr lang="en-US" altLang="zh-CN" dirty="0" smtClean="0"/>
              <a:t>X</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 操作系统的概念</a:t>
            </a:r>
            <a:endParaRPr lang="zh-CN" altLang="en-US" dirty="0"/>
          </a:p>
        </p:txBody>
      </p:sp>
      <p:sp>
        <p:nvSpPr>
          <p:cNvPr id="3" name="内容占位符 2"/>
          <p:cNvSpPr>
            <a:spLocks noGrp="1"/>
          </p:cNvSpPr>
          <p:nvPr>
            <p:ph idx="1"/>
          </p:nvPr>
        </p:nvSpPr>
        <p:spPr>
          <a:xfrm>
            <a:off x="204063" y="1123193"/>
            <a:ext cx="8229600" cy="719100"/>
          </a:xfrm>
        </p:spPr>
        <p:txBody>
          <a:bodyPr>
            <a:normAutofit/>
          </a:bodyPr>
          <a:lstStyle/>
          <a:p>
            <a:r>
              <a:rPr lang="zh-CN" altLang="en-US" sz="2400" b="1" dirty="0" smtClean="0"/>
              <a:t>如果没有操作系统</a:t>
            </a:r>
            <a:endParaRPr lang="zh-CN" altLang="en-US" sz="2400" dirty="0"/>
          </a:p>
        </p:txBody>
      </p:sp>
      <p:grpSp>
        <p:nvGrpSpPr>
          <p:cNvPr id="6" name="Group 37"/>
          <p:cNvGrpSpPr/>
          <p:nvPr/>
        </p:nvGrpSpPr>
        <p:grpSpPr bwMode="auto">
          <a:xfrm>
            <a:off x="1141413" y="2070893"/>
            <a:ext cx="2743200" cy="2667000"/>
            <a:chOff x="1104" y="1200"/>
            <a:chExt cx="1728" cy="1776"/>
          </a:xfrm>
        </p:grpSpPr>
        <p:pic>
          <p:nvPicPr>
            <p:cNvPr id="12" name="Picture 25" descr="j02920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48" y="120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6"/>
            <p:cNvSpPr>
              <a:spLocks noChangeArrowheads="1"/>
            </p:cNvSpPr>
            <p:nvPr/>
          </p:nvSpPr>
          <p:spPr bwMode="auto">
            <a:xfrm>
              <a:off x="1104" y="2592"/>
              <a:ext cx="1728" cy="38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b="1">
                  <a:solidFill>
                    <a:schemeClr val="tx1"/>
                  </a:solidFill>
                </a:rPr>
                <a:t>硬件</a:t>
              </a:r>
              <a:endParaRPr lang="zh-CN" altLang="en-US" b="1">
                <a:solidFill>
                  <a:schemeClr val="tx1"/>
                </a:solidFill>
              </a:endParaRPr>
            </a:p>
          </p:txBody>
        </p:sp>
        <p:sp>
          <p:nvSpPr>
            <p:cNvPr id="14" name="Rectangle 28"/>
            <p:cNvSpPr>
              <a:spLocks noChangeArrowheads="1"/>
            </p:cNvSpPr>
            <p:nvPr/>
          </p:nvSpPr>
          <p:spPr bwMode="auto">
            <a:xfrm>
              <a:off x="1584" y="1968"/>
              <a:ext cx="1248" cy="384"/>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b="1">
                  <a:solidFill>
                    <a:schemeClr val="tx1"/>
                  </a:solidFill>
                </a:rPr>
                <a:t>应用软件</a:t>
              </a:r>
              <a:endParaRPr lang="zh-CN" altLang="en-US" b="1">
                <a:solidFill>
                  <a:schemeClr val="tx1"/>
                </a:solidFill>
              </a:endParaRPr>
            </a:p>
          </p:txBody>
        </p:sp>
      </p:grpSp>
      <p:sp>
        <p:nvSpPr>
          <p:cNvPr id="7" name="AutoShape 35"/>
          <p:cNvSpPr>
            <a:spLocks noChangeArrowheads="1"/>
          </p:cNvSpPr>
          <p:nvPr/>
        </p:nvSpPr>
        <p:spPr bwMode="auto">
          <a:xfrm>
            <a:off x="1598613" y="2909093"/>
            <a:ext cx="152400" cy="1219200"/>
          </a:xfrm>
          <a:prstGeom prst="downArrow">
            <a:avLst>
              <a:gd name="adj1" fmla="val 50000"/>
              <a:gd name="adj2" fmla="val 200000"/>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endParaRPr lang="zh-CN" altLang="en-US"/>
          </a:p>
        </p:txBody>
      </p:sp>
      <p:sp>
        <p:nvSpPr>
          <p:cNvPr id="8" name="AutoShape 36"/>
          <p:cNvSpPr>
            <a:spLocks noChangeArrowheads="1"/>
          </p:cNvSpPr>
          <p:nvPr/>
        </p:nvSpPr>
        <p:spPr bwMode="auto">
          <a:xfrm>
            <a:off x="2741613" y="3823493"/>
            <a:ext cx="152400" cy="304800"/>
          </a:xfrm>
          <a:prstGeom prst="downArrow">
            <a:avLst>
              <a:gd name="adj1" fmla="val 50000"/>
              <a:gd name="adj2" fmla="val 50000"/>
            </a:avLst>
          </a:prstGeom>
          <a:solidFill>
            <a:schemeClr val="bg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endParaRPr lang="zh-CN" altLang="en-US"/>
          </a:p>
        </p:txBody>
      </p:sp>
      <p:sp>
        <p:nvSpPr>
          <p:cNvPr id="9" name="AutoShape 38"/>
          <p:cNvSpPr>
            <a:spLocks noChangeArrowheads="1"/>
          </p:cNvSpPr>
          <p:nvPr/>
        </p:nvSpPr>
        <p:spPr bwMode="auto">
          <a:xfrm rot="10800000">
            <a:off x="2817813" y="1842293"/>
            <a:ext cx="3429000" cy="1295400"/>
          </a:xfrm>
          <a:prstGeom prst="wedgeRoundRectCallout">
            <a:avLst>
              <a:gd name="adj1" fmla="val 65370"/>
              <a:gd name="adj2" fmla="val 502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spcBef>
                <a:spcPct val="0"/>
              </a:spcBef>
            </a:pPr>
            <a:r>
              <a:rPr lang="zh-CN" altLang="en-US" b="1" dirty="0">
                <a:solidFill>
                  <a:schemeClr val="tx1"/>
                </a:solidFill>
              </a:rPr>
              <a:t>用户需要直接操作</a:t>
            </a:r>
            <a:r>
              <a:rPr lang="zh-CN" altLang="en-US" b="1" dirty="0" smtClean="0">
                <a:solidFill>
                  <a:schemeClr val="tx1"/>
                </a:solidFill>
              </a:rPr>
              <a:t>硬件：需要</a:t>
            </a:r>
            <a:r>
              <a:rPr lang="zh-CN" altLang="en-US" b="1" dirty="0">
                <a:solidFill>
                  <a:schemeClr val="tx1"/>
                </a:solidFill>
              </a:rPr>
              <a:t>知道显存位置、知道扫描码</a:t>
            </a:r>
            <a:r>
              <a:rPr lang="en-US" altLang="zh-CN" b="1" dirty="0">
                <a:solidFill>
                  <a:schemeClr val="tx1"/>
                </a:solidFill>
              </a:rPr>
              <a:t>…</a:t>
            </a:r>
            <a:endParaRPr lang="en-US" altLang="zh-CN" b="1" dirty="0">
              <a:solidFill>
                <a:schemeClr val="tx1"/>
              </a:solidFill>
            </a:endParaRPr>
          </a:p>
        </p:txBody>
      </p:sp>
      <p:sp>
        <p:nvSpPr>
          <p:cNvPr id="10" name="AutoShape 39"/>
          <p:cNvSpPr>
            <a:spLocks noChangeArrowheads="1"/>
          </p:cNvSpPr>
          <p:nvPr/>
        </p:nvSpPr>
        <p:spPr bwMode="auto">
          <a:xfrm rot="10800000">
            <a:off x="4189413" y="3366293"/>
            <a:ext cx="3886200" cy="1295400"/>
          </a:xfrm>
          <a:prstGeom prst="wedgeRoundRectCallout">
            <a:avLst>
              <a:gd name="adj1" fmla="val 57676"/>
              <a:gd name="adj2" fmla="val 2855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spcBef>
                <a:spcPct val="0"/>
              </a:spcBef>
            </a:pPr>
            <a:r>
              <a:rPr lang="zh-CN" altLang="en-US" b="1" dirty="0">
                <a:solidFill>
                  <a:schemeClr val="tx1"/>
                </a:solidFill>
              </a:rPr>
              <a:t>应用软件需要知道很多硬件</a:t>
            </a:r>
            <a:r>
              <a:rPr lang="zh-CN" altLang="en-US" b="1" dirty="0" smtClean="0">
                <a:solidFill>
                  <a:schemeClr val="tx1"/>
                </a:solidFill>
              </a:rPr>
              <a:t>信息，需要</a:t>
            </a:r>
            <a:r>
              <a:rPr lang="zh-CN" altLang="en-US" b="1" dirty="0">
                <a:solidFill>
                  <a:schemeClr val="tx1"/>
                </a:solidFill>
              </a:rPr>
              <a:t>知</a:t>
            </a:r>
            <a:r>
              <a:rPr lang="zh-CN" altLang="en-US" b="1" dirty="0" smtClean="0">
                <a:solidFill>
                  <a:schemeClr val="tx1"/>
                </a:solidFill>
              </a:rPr>
              <a:t>道别的</a:t>
            </a:r>
            <a:r>
              <a:rPr lang="zh-CN" altLang="en-US" b="1" dirty="0">
                <a:solidFill>
                  <a:schemeClr val="tx1"/>
                </a:solidFill>
              </a:rPr>
              <a:t>应用已经占有哪些内存</a:t>
            </a:r>
            <a:r>
              <a:rPr lang="en-US" altLang="zh-CN" b="1" dirty="0">
                <a:solidFill>
                  <a:schemeClr val="tx1"/>
                </a:solidFill>
              </a:rPr>
              <a:t>…</a:t>
            </a:r>
            <a:endParaRPr lang="en-US" altLang="zh-CN" b="1" dirty="0">
              <a:solidFill>
                <a:schemeClr val="tx1"/>
              </a:solidFill>
            </a:endParaRPr>
          </a:p>
        </p:txBody>
      </p:sp>
      <p:grpSp>
        <p:nvGrpSpPr>
          <p:cNvPr id="17" name="组合 16"/>
          <p:cNvGrpSpPr/>
          <p:nvPr/>
        </p:nvGrpSpPr>
        <p:grpSpPr>
          <a:xfrm>
            <a:off x="760414" y="5032027"/>
            <a:ext cx="7772399" cy="1114425"/>
            <a:chOff x="836614" y="4978871"/>
            <a:chExt cx="7772399" cy="1114425"/>
          </a:xfrm>
        </p:grpSpPr>
        <p:sp>
          <p:nvSpPr>
            <p:cNvPr id="15" name="Rectangle 20"/>
            <p:cNvSpPr>
              <a:spLocks noChangeArrowheads="1"/>
            </p:cNvSpPr>
            <p:nvPr/>
          </p:nvSpPr>
          <p:spPr bwMode="auto">
            <a:xfrm>
              <a:off x="836614" y="4978871"/>
              <a:ext cx="76200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lvl="1">
                <a:lnSpc>
                  <a:spcPct val="140000"/>
                </a:lnSpc>
                <a:spcBef>
                  <a:spcPct val="0"/>
                </a:spcBef>
              </a:pPr>
              <a:r>
                <a:rPr lang="zh-CN" altLang="en-US" b="1" dirty="0">
                  <a:solidFill>
                    <a:schemeClr val="tx1"/>
                  </a:solidFill>
                  <a:sym typeface="Symbol" panose="05050102010706020507" pitchFamily="18" charset="2"/>
                </a:rPr>
                <a:t>操作系统可以：屏蔽细节、统一管理硬件、防止违法操作</a:t>
              </a:r>
              <a:r>
                <a:rPr lang="en-US" altLang="zh-CN" b="1" dirty="0">
                  <a:solidFill>
                    <a:schemeClr val="tx1"/>
                  </a:solidFill>
                  <a:sym typeface="Symbol" panose="05050102010706020507" pitchFamily="18" charset="2"/>
                </a:rPr>
                <a:t>… </a:t>
              </a:r>
              <a:endParaRPr lang="en-US" altLang="zh-CN" b="1" dirty="0">
                <a:solidFill>
                  <a:schemeClr val="tx1"/>
                </a:solidFill>
                <a:sym typeface="Symbol" panose="05050102010706020507" pitchFamily="18" charset="2"/>
              </a:endParaRPr>
            </a:p>
          </p:txBody>
        </p:sp>
        <p:sp>
          <p:nvSpPr>
            <p:cNvPr id="11" name="Text Box 40"/>
            <p:cNvSpPr txBox="1">
              <a:spLocks noChangeArrowheads="1"/>
            </p:cNvSpPr>
            <p:nvPr/>
          </p:nvSpPr>
          <p:spPr bwMode="auto">
            <a:xfrm>
              <a:off x="2741613" y="558924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r>
                <a:rPr lang="zh-CN" altLang="en-US" b="1" dirty="0"/>
                <a:t>使计算机的使用更加方便、简单、高效</a:t>
              </a:r>
              <a:r>
                <a:rPr lang="en-US" altLang="zh-CN" b="1" dirty="0"/>
                <a:t>…</a:t>
              </a:r>
              <a:endParaRPr lang="en-US" altLang="zh-CN"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a:t>
            </a:r>
            <a:r>
              <a:rPr lang="zh-CN" altLang="en-US" dirty="0"/>
              <a:t>操作系统</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手持</a:t>
            </a:r>
            <a:r>
              <a:rPr lang="zh-CN" altLang="en-US" dirty="0" smtClean="0"/>
              <a:t>计算机</a:t>
            </a:r>
            <a:r>
              <a:rPr lang="en-US" altLang="zh-CN" dirty="0" smtClean="0"/>
              <a:t>OS</a:t>
            </a:r>
            <a:endParaRPr lang="en-US" altLang="zh-CN" dirty="0"/>
          </a:p>
          <a:p>
            <a:pPr lvl="1"/>
            <a:r>
              <a:rPr lang="zh-CN" altLang="en-US" dirty="0"/>
              <a:t>运行在平板电脑、智能电话和</a:t>
            </a:r>
            <a:r>
              <a:rPr lang="zh-CN" altLang="en-US" dirty="0" smtClean="0"/>
              <a:t>其他手</a:t>
            </a:r>
            <a:r>
              <a:rPr lang="zh-CN" altLang="en-US" dirty="0"/>
              <a:t>持设备</a:t>
            </a:r>
            <a:endParaRPr lang="en-US" altLang="zh-CN" dirty="0"/>
          </a:p>
          <a:p>
            <a:pPr lvl="1"/>
            <a:r>
              <a:rPr lang="zh-CN" altLang="en-US" dirty="0"/>
              <a:t>例子</a:t>
            </a:r>
            <a:r>
              <a:rPr lang="zh-CN" altLang="en-US" dirty="0" smtClean="0"/>
              <a:t>：</a:t>
            </a:r>
            <a:r>
              <a:rPr lang="en-US" altLang="zh-CN" dirty="0" smtClean="0"/>
              <a:t>Android</a:t>
            </a:r>
            <a:r>
              <a:rPr lang="zh-CN" altLang="en-US" dirty="0" smtClean="0"/>
              <a:t>、</a:t>
            </a:r>
            <a:r>
              <a:rPr lang="en-US" altLang="zh-CN" dirty="0" smtClean="0"/>
              <a:t>iOS</a:t>
            </a:r>
            <a:endParaRPr lang="en-US" altLang="zh-CN" dirty="0"/>
          </a:p>
          <a:p>
            <a:r>
              <a:rPr lang="zh-CN" altLang="en-US" dirty="0" smtClean="0"/>
              <a:t>嵌入式</a:t>
            </a:r>
            <a:r>
              <a:rPr lang="en-US" altLang="zh-CN" dirty="0" smtClean="0"/>
              <a:t>OS</a:t>
            </a:r>
            <a:endParaRPr lang="en-US" altLang="zh-CN" dirty="0"/>
          </a:p>
          <a:p>
            <a:pPr lvl="1"/>
            <a:r>
              <a:rPr lang="zh-CN" altLang="en-US" dirty="0"/>
              <a:t>运行在电视机、微波炉、汽车、</a:t>
            </a:r>
            <a:r>
              <a:rPr lang="en-US" altLang="zh-CN" dirty="0"/>
              <a:t>DVD</a:t>
            </a:r>
            <a:r>
              <a:rPr lang="zh-CN" altLang="en-US" dirty="0"/>
              <a:t>刻录机</a:t>
            </a:r>
            <a:r>
              <a:rPr lang="zh-CN" altLang="en-US" dirty="0" smtClean="0"/>
              <a:t>、电话</a:t>
            </a:r>
            <a:r>
              <a:rPr lang="zh-CN" altLang="en-US" dirty="0"/>
              <a:t>、</a:t>
            </a:r>
            <a:r>
              <a:rPr lang="en-US" altLang="zh-CN" dirty="0"/>
              <a:t>MP3</a:t>
            </a:r>
            <a:r>
              <a:rPr lang="zh-CN" altLang="en-US" dirty="0"/>
              <a:t>播放器的控制设备中</a:t>
            </a:r>
            <a:endParaRPr lang="en-US" altLang="zh-CN" dirty="0"/>
          </a:p>
          <a:p>
            <a:pPr lvl="1"/>
            <a:r>
              <a:rPr lang="zh-CN" altLang="en-US" dirty="0"/>
              <a:t>软件运行在</a:t>
            </a:r>
            <a:r>
              <a:rPr lang="en-US" altLang="zh-CN" dirty="0"/>
              <a:t>ROM</a:t>
            </a:r>
            <a:r>
              <a:rPr lang="zh-CN" altLang="en-US" dirty="0"/>
              <a:t>中</a:t>
            </a:r>
            <a:endParaRPr lang="en-US" altLang="zh-CN" dirty="0"/>
          </a:p>
          <a:p>
            <a:pPr lvl="1"/>
            <a:r>
              <a:rPr lang="zh-CN" altLang="en-US" dirty="0"/>
              <a:t>不允许用户下载、安装软件</a:t>
            </a:r>
            <a:endParaRPr lang="en-US" altLang="zh-CN" dirty="0"/>
          </a:p>
          <a:p>
            <a:pPr lvl="1"/>
            <a:r>
              <a:rPr lang="zh-CN" altLang="en-US" dirty="0"/>
              <a:t>例子：嵌入式</a:t>
            </a:r>
            <a:r>
              <a:rPr lang="en-US" altLang="zh-CN" dirty="0"/>
              <a:t>Linux</a:t>
            </a:r>
            <a:r>
              <a:rPr lang="zh-CN" altLang="en-US" dirty="0"/>
              <a:t>、</a:t>
            </a:r>
            <a:r>
              <a:rPr lang="en-US" altLang="zh-CN" dirty="0"/>
              <a:t>QNX</a:t>
            </a:r>
            <a:r>
              <a:rPr lang="zh-CN" altLang="en-US" dirty="0"/>
              <a:t>和</a:t>
            </a:r>
            <a:r>
              <a:rPr lang="en-US" altLang="zh-CN" dirty="0" err="1" smtClean="0"/>
              <a:t>VxWorks</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a:t>
            </a:r>
            <a:r>
              <a:rPr lang="zh-CN" altLang="en-US" dirty="0"/>
              <a:t>操作系统</a:t>
            </a:r>
            <a:endParaRPr lang="zh-CN" altLang="en-US" dirty="0"/>
          </a:p>
        </p:txBody>
      </p:sp>
      <p:sp>
        <p:nvSpPr>
          <p:cNvPr id="3" name="内容占位符 2"/>
          <p:cNvSpPr>
            <a:spLocks noGrp="1"/>
          </p:cNvSpPr>
          <p:nvPr>
            <p:ph idx="1"/>
          </p:nvPr>
        </p:nvSpPr>
        <p:spPr>
          <a:xfrm>
            <a:off x="457200" y="1124744"/>
            <a:ext cx="8229600" cy="5400600"/>
          </a:xfrm>
        </p:spPr>
        <p:txBody>
          <a:bodyPr>
            <a:normAutofit/>
          </a:bodyPr>
          <a:lstStyle/>
          <a:p>
            <a:r>
              <a:rPr lang="zh-CN" altLang="en-US" dirty="0"/>
              <a:t>传感器节点操作系统</a:t>
            </a:r>
            <a:endParaRPr lang="en-US" altLang="zh-CN" dirty="0"/>
          </a:p>
          <a:p>
            <a:pPr lvl="1"/>
            <a:r>
              <a:rPr lang="zh-CN" altLang="en-US" dirty="0" smtClean="0"/>
              <a:t>电池</a:t>
            </a:r>
            <a:r>
              <a:rPr lang="zh-CN" altLang="en-US" dirty="0"/>
              <a:t>能量有限，内存不足</a:t>
            </a:r>
            <a:endParaRPr lang="en-US" altLang="zh-CN" dirty="0"/>
          </a:p>
          <a:p>
            <a:pPr lvl="1"/>
            <a:r>
              <a:rPr lang="zh-CN" altLang="en-US" dirty="0"/>
              <a:t>事件驱动或定时检测</a:t>
            </a:r>
            <a:endParaRPr lang="en-US" altLang="zh-CN" dirty="0"/>
          </a:p>
          <a:p>
            <a:pPr lvl="1"/>
            <a:r>
              <a:rPr lang="zh-CN" altLang="en-US" dirty="0"/>
              <a:t>所有程序事先加载，不允许临时下载程序</a:t>
            </a:r>
            <a:endParaRPr lang="en-US" altLang="zh-CN" dirty="0"/>
          </a:p>
          <a:p>
            <a:pPr lvl="1"/>
            <a:r>
              <a:rPr lang="zh-CN" altLang="en-US" dirty="0"/>
              <a:t>例子：</a:t>
            </a:r>
            <a:r>
              <a:rPr lang="en-US" altLang="zh-CN" dirty="0" err="1"/>
              <a:t>TinyOS</a:t>
            </a:r>
            <a:endParaRPr lang="en-US" altLang="zh-CN" dirty="0"/>
          </a:p>
          <a:p>
            <a:r>
              <a:rPr lang="zh-CN" altLang="en-US" dirty="0"/>
              <a:t>实时操作系统</a:t>
            </a:r>
            <a:endParaRPr lang="en-US" altLang="zh-CN" dirty="0"/>
          </a:p>
          <a:p>
            <a:pPr lvl="1"/>
            <a:r>
              <a:rPr lang="zh-CN" altLang="en-US" dirty="0"/>
              <a:t>保证在一定时间限制内完成特定功能</a:t>
            </a:r>
            <a:endParaRPr lang="en-US" altLang="zh-CN" dirty="0"/>
          </a:p>
          <a:p>
            <a:pPr lvl="1"/>
            <a:r>
              <a:rPr lang="zh-CN" altLang="en-US" dirty="0"/>
              <a:t>例子：</a:t>
            </a:r>
            <a:r>
              <a:rPr lang="en-US" altLang="zh-CN" dirty="0" err="1" smtClean="0"/>
              <a:t>eCos</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dirty="0" smtClean="0"/>
              <a:t>3.6 </a:t>
            </a:r>
            <a:r>
              <a:rPr lang="zh-CN" altLang="en-US" dirty="0" smtClean="0"/>
              <a:t>操作系统的组件</a:t>
            </a:r>
            <a:endParaRPr lang="zh-CN" altLang="en-US" dirty="0"/>
          </a:p>
        </p:txBody>
      </p:sp>
      <p:sp>
        <p:nvSpPr>
          <p:cNvPr id="3" name="内容占位符 2"/>
          <p:cNvSpPr>
            <a:spLocks noGrp="1"/>
          </p:cNvSpPr>
          <p:nvPr>
            <p:ph idx="1"/>
          </p:nvPr>
        </p:nvSpPr>
        <p:spPr/>
        <p:txBody>
          <a:bodyPr/>
          <a:lstStyle/>
          <a:p>
            <a:pPr>
              <a:lnSpc>
                <a:spcPct val="200000"/>
              </a:lnSpc>
            </a:pPr>
            <a:r>
              <a:rPr lang="en-US" altLang="zh-CN" dirty="0" smtClean="0"/>
              <a:t>3.6.1 </a:t>
            </a:r>
            <a:r>
              <a:rPr lang="zh-CN" altLang="en-US" dirty="0" smtClean="0"/>
              <a:t>处理机</a:t>
            </a:r>
            <a:r>
              <a:rPr lang="zh-CN" altLang="en-US" dirty="0"/>
              <a:t>管理</a:t>
            </a:r>
            <a:endParaRPr lang="zh-CN" altLang="en-US" dirty="0"/>
          </a:p>
          <a:p>
            <a:pPr>
              <a:lnSpc>
                <a:spcPct val="200000"/>
              </a:lnSpc>
            </a:pPr>
            <a:r>
              <a:rPr lang="en-US" altLang="zh-CN" dirty="0" smtClean="0"/>
              <a:t>3.6.2 </a:t>
            </a:r>
            <a:r>
              <a:rPr lang="zh-CN" altLang="en-US" dirty="0" smtClean="0"/>
              <a:t>存储管理</a:t>
            </a:r>
            <a:endParaRPr lang="zh-CN" altLang="en-US" dirty="0"/>
          </a:p>
          <a:p>
            <a:pPr>
              <a:lnSpc>
                <a:spcPct val="200000"/>
              </a:lnSpc>
            </a:pPr>
            <a:r>
              <a:rPr lang="en-US" altLang="zh-CN" dirty="0" smtClean="0"/>
              <a:t>3.6.3 </a:t>
            </a:r>
            <a:r>
              <a:rPr lang="zh-CN" altLang="en-US" dirty="0" smtClean="0"/>
              <a:t>设备管理</a:t>
            </a:r>
            <a:endParaRPr lang="zh-CN" altLang="en-US" dirty="0"/>
          </a:p>
          <a:p>
            <a:pPr>
              <a:lnSpc>
                <a:spcPct val="200000"/>
              </a:lnSpc>
            </a:pPr>
            <a:r>
              <a:rPr lang="en-US" altLang="zh-CN" dirty="0" smtClean="0"/>
              <a:t>3.6.4 </a:t>
            </a:r>
            <a:r>
              <a:rPr lang="zh-CN" altLang="en-US" dirty="0" smtClean="0"/>
              <a:t>文件管理</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3.6.1 </a:t>
            </a:r>
            <a:r>
              <a:rPr lang="zh-CN" altLang="en-US" dirty="0" smtClean="0"/>
              <a:t>处理机管理</a:t>
            </a:r>
            <a:endParaRPr lang="zh-CN" altLang="en-US" dirty="0"/>
          </a:p>
        </p:txBody>
      </p:sp>
      <p:sp>
        <p:nvSpPr>
          <p:cNvPr id="3" name="内容占位符 2"/>
          <p:cNvSpPr>
            <a:spLocks noGrp="1"/>
          </p:cNvSpPr>
          <p:nvPr>
            <p:ph idx="1"/>
          </p:nvPr>
        </p:nvSpPr>
        <p:spPr>
          <a:xfrm>
            <a:off x="457200" y="1196752"/>
            <a:ext cx="8507288" cy="5112568"/>
          </a:xfrm>
        </p:spPr>
        <p:txBody>
          <a:bodyPr>
            <a:normAutofit/>
          </a:bodyPr>
          <a:lstStyle/>
          <a:p>
            <a:r>
              <a:rPr lang="zh-CN" altLang="en-US" dirty="0"/>
              <a:t>完成</a:t>
            </a:r>
            <a:r>
              <a:rPr lang="zh-CN" altLang="en-US" dirty="0">
                <a:solidFill>
                  <a:schemeClr val="accent2"/>
                </a:solidFill>
              </a:rPr>
              <a:t>处理机资源的分配调度</a:t>
            </a:r>
            <a:r>
              <a:rPr lang="zh-CN" altLang="en-US" dirty="0"/>
              <a:t>等</a:t>
            </a:r>
            <a:r>
              <a:rPr lang="zh-CN" altLang="en-US" dirty="0" smtClean="0"/>
              <a:t>功能</a:t>
            </a:r>
            <a:endParaRPr lang="en-US" altLang="zh-CN" dirty="0" smtClean="0"/>
          </a:p>
          <a:p>
            <a:r>
              <a:rPr lang="zh-CN" altLang="en-US" dirty="0" smtClean="0"/>
              <a:t>处理机</a:t>
            </a:r>
            <a:r>
              <a:rPr lang="zh-CN" altLang="en-US" dirty="0"/>
              <a:t>调度的单位可为</a:t>
            </a:r>
            <a:r>
              <a:rPr lang="zh-CN" altLang="en-US" dirty="0">
                <a:solidFill>
                  <a:schemeClr val="accent2"/>
                </a:solidFill>
              </a:rPr>
              <a:t>进程</a:t>
            </a:r>
            <a:r>
              <a:rPr lang="zh-CN" altLang="en-US" dirty="0"/>
              <a:t>或</a:t>
            </a:r>
            <a:r>
              <a:rPr lang="zh-CN" altLang="en-US" dirty="0" smtClean="0">
                <a:solidFill>
                  <a:schemeClr val="accent2"/>
                </a:solidFill>
              </a:rPr>
              <a:t>线程</a:t>
            </a:r>
            <a:endParaRPr lang="en-US" altLang="zh-CN" dirty="0" smtClean="0">
              <a:solidFill>
                <a:schemeClr val="accent2"/>
              </a:solidFill>
            </a:endParaRPr>
          </a:p>
          <a:p>
            <a:r>
              <a:rPr lang="zh-CN" altLang="en-US" dirty="0" smtClean="0">
                <a:solidFill>
                  <a:schemeClr val="accent2"/>
                </a:solidFill>
              </a:rPr>
              <a:t>进程管理</a:t>
            </a:r>
            <a:endParaRPr lang="en-US" altLang="zh-CN" dirty="0" smtClean="0"/>
          </a:p>
          <a:p>
            <a:pPr lvl="1"/>
            <a:r>
              <a:rPr lang="zh-CN" altLang="en-US" sz="2000" dirty="0"/>
              <a:t>进程</a:t>
            </a:r>
            <a:r>
              <a:rPr lang="zh-CN" altLang="en-US" sz="2000" dirty="0" smtClean="0"/>
              <a:t>控制：创建</a:t>
            </a:r>
            <a:r>
              <a:rPr lang="zh-CN" altLang="en-US" sz="2000" dirty="0"/>
              <a:t>、撤销、挂起、改变运行</a:t>
            </a:r>
            <a:r>
              <a:rPr lang="zh-CN" altLang="en-US" sz="2000" dirty="0" smtClean="0"/>
              <a:t>优先级</a:t>
            </a:r>
            <a:endParaRPr lang="zh-CN" altLang="en-US" sz="2000" dirty="0"/>
          </a:p>
          <a:p>
            <a:pPr lvl="1"/>
            <a:r>
              <a:rPr lang="zh-CN" altLang="en-US" sz="2000" dirty="0">
                <a:solidFill>
                  <a:schemeClr val="accent2"/>
                </a:solidFill>
              </a:rPr>
              <a:t>进程同步</a:t>
            </a:r>
            <a:r>
              <a:rPr lang="zh-CN" altLang="en-US" sz="2000" dirty="0"/>
              <a:t>：</a:t>
            </a:r>
            <a:r>
              <a:rPr lang="zh-CN" altLang="en-US" sz="2000" dirty="0">
                <a:solidFill>
                  <a:schemeClr val="accent2"/>
                </a:solidFill>
              </a:rPr>
              <a:t>协调</a:t>
            </a:r>
            <a:r>
              <a:rPr lang="zh-CN" altLang="en-US" sz="2000" dirty="0"/>
              <a:t>并发进程之间的</a:t>
            </a:r>
            <a:r>
              <a:rPr lang="zh-CN" altLang="en-US" sz="2000" dirty="0">
                <a:solidFill>
                  <a:schemeClr val="accent2"/>
                </a:solidFill>
              </a:rPr>
              <a:t>推进步骤</a:t>
            </a:r>
            <a:r>
              <a:rPr lang="zh-CN" altLang="en-US" sz="2000" dirty="0" smtClean="0"/>
              <a:t>，协调资源共享</a:t>
            </a:r>
            <a:endParaRPr lang="en-US" altLang="zh-CN" sz="2000" dirty="0" smtClean="0"/>
          </a:p>
          <a:p>
            <a:pPr lvl="1"/>
            <a:r>
              <a:rPr lang="zh-CN" altLang="en-US" sz="2000" dirty="0" smtClean="0">
                <a:solidFill>
                  <a:schemeClr val="accent2"/>
                </a:solidFill>
              </a:rPr>
              <a:t>进程</a:t>
            </a:r>
            <a:r>
              <a:rPr lang="zh-CN" altLang="en-US" sz="2000" dirty="0">
                <a:solidFill>
                  <a:schemeClr val="accent2"/>
                </a:solidFill>
              </a:rPr>
              <a:t>通信</a:t>
            </a:r>
            <a:r>
              <a:rPr lang="zh-CN" altLang="en-US" sz="2000" dirty="0"/>
              <a:t>：进程之间</a:t>
            </a:r>
            <a:r>
              <a:rPr lang="zh-CN" altLang="en-US" sz="2000" dirty="0">
                <a:solidFill>
                  <a:schemeClr val="accent2"/>
                </a:solidFill>
              </a:rPr>
              <a:t>传送数据</a:t>
            </a:r>
            <a:r>
              <a:rPr lang="zh-CN" altLang="en-US" sz="2000" dirty="0" smtClean="0"/>
              <a:t>，协调</a:t>
            </a:r>
            <a:r>
              <a:rPr lang="zh-CN" altLang="en-US" sz="2000" dirty="0"/>
              <a:t>进程间的</a:t>
            </a:r>
            <a:r>
              <a:rPr lang="zh-CN" altLang="en-US" sz="2000" dirty="0" smtClean="0"/>
              <a:t>协作</a:t>
            </a:r>
            <a:endParaRPr lang="zh-CN" altLang="en-US" sz="2000" dirty="0"/>
          </a:p>
          <a:p>
            <a:pPr lvl="1"/>
            <a:r>
              <a:rPr lang="zh-CN" altLang="en-US" sz="2000" dirty="0">
                <a:solidFill>
                  <a:schemeClr val="accent2"/>
                </a:solidFill>
              </a:rPr>
              <a:t>进程调度</a:t>
            </a:r>
            <a:r>
              <a:rPr lang="zh-CN" altLang="en-US" sz="2000" dirty="0"/>
              <a:t>：作业和进程的运行</a:t>
            </a:r>
            <a:r>
              <a:rPr lang="zh-CN" altLang="en-US" sz="2000" dirty="0">
                <a:solidFill>
                  <a:schemeClr val="accent2"/>
                </a:solidFill>
              </a:rPr>
              <a:t>切换</a:t>
            </a:r>
            <a:r>
              <a:rPr lang="zh-CN" altLang="en-US" sz="2000" dirty="0" smtClean="0"/>
              <a:t>，充分</a:t>
            </a:r>
            <a:r>
              <a:rPr lang="zh-CN" altLang="en-US" sz="2000" dirty="0"/>
              <a:t>利用处理机资源和提高</a:t>
            </a:r>
            <a:r>
              <a:rPr lang="zh-CN" altLang="en-US" sz="2000" dirty="0" smtClean="0"/>
              <a:t>系统性能</a:t>
            </a:r>
            <a:endParaRPr lang="zh-CN" altLang="en-US"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80728"/>
            <a:ext cx="9144000" cy="5849888"/>
          </a:xfrm>
        </p:spPr>
        <p:txBody>
          <a:bodyPr>
            <a:normAutofit/>
          </a:bodyPr>
          <a:lstStyle/>
          <a:p>
            <a:r>
              <a:rPr lang="zh-CN" altLang="en-US" sz="2400" dirty="0"/>
              <a:t>并发程序的执行</a:t>
            </a:r>
            <a:endParaRPr lang="zh-CN" altLang="en-US" sz="2400" dirty="0"/>
          </a:p>
          <a:p>
            <a:pPr lvl="1"/>
            <a:r>
              <a:rPr lang="zh-CN" altLang="en-US" sz="2000" dirty="0" smtClean="0"/>
              <a:t>例子：程序</a:t>
            </a:r>
            <a:r>
              <a:rPr lang="zh-CN" altLang="en-US" sz="2000" dirty="0"/>
              <a:t>1和程序2</a:t>
            </a:r>
            <a:r>
              <a:rPr lang="zh-CN" altLang="en-US" sz="2000" dirty="0" smtClean="0"/>
              <a:t>都访问</a:t>
            </a:r>
            <a:r>
              <a:rPr lang="zh-CN" altLang="en-US" sz="2000" dirty="0" smtClean="0">
                <a:solidFill>
                  <a:srgbClr val="FF0000"/>
                </a:solidFill>
              </a:rPr>
              <a:t>共享变量</a:t>
            </a:r>
            <a:r>
              <a:rPr lang="en-US" altLang="zh-CN" sz="2000" dirty="0" smtClean="0">
                <a:solidFill>
                  <a:srgbClr val="FF0000"/>
                </a:solidFill>
              </a:rPr>
              <a:t>X</a:t>
            </a:r>
            <a:r>
              <a:rPr lang="zh-CN" altLang="en-US" sz="2000" dirty="0" smtClean="0"/>
              <a:t>，</a:t>
            </a:r>
            <a:r>
              <a:rPr lang="zh-CN" altLang="en-US" sz="2000" dirty="0" smtClean="0">
                <a:latin typeface="宋体" panose="02010600030101010101" pitchFamily="2" charset="-122"/>
              </a:rPr>
              <a:t>当</a:t>
            </a:r>
            <a:r>
              <a:rPr lang="zh-CN" altLang="en-US" sz="2000" dirty="0">
                <a:latin typeface="宋体" panose="02010600030101010101" pitchFamily="2" charset="-122"/>
              </a:rPr>
              <a:t>两个程序</a:t>
            </a:r>
            <a:r>
              <a:rPr lang="zh-CN" altLang="en-US" sz="2000" dirty="0" smtClean="0">
                <a:latin typeface="宋体" panose="02010600030101010101" pitchFamily="2" charset="-122"/>
              </a:rPr>
              <a:t>执行顺序变化时得到不同结果</a:t>
            </a:r>
            <a:endParaRPr lang="en-US" altLang="zh-CN" sz="2000" dirty="0" smtClean="0">
              <a:latin typeface="宋体" panose="02010600030101010101" pitchFamily="2" charset="-122"/>
            </a:endParaRPr>
          </a:p>
          <a:p>
            <a:endParaRPr lang="en-US" altLang="zh-CN" sz="2000" dirty="0">
              <a:latin typeface="宋体" panose="02010600030101010101" pitchFamily="2" charset="-122"/>
            </a:endParaRPr>
          </a:p>
          <a:p>
            <a:endParaRPr lang="en-US" altLang="zh-CN" sz="2000" dirty="0" smtClean="0">
              <a:latin typeface="宋体" panose="02010600030101010101" pitchFamily="2" charset="-122"/>
            </a:endParaRPr>
          </a:p>
          <a:p>
            <a:endParaRPr lang="en-US" altLang="zh-CN" sz="2000" dirty="0" smtClean="0">
              <a:latin typeface="宋体" panose="02010600030101010101" pitchFamily="2" charset="-122"/>
            </a:endParaRPr>
          </a:p>
          <a:p>
            <a:pPr lvl="1"/>
            <a:r>
              <a:rPr lang="zh-CN" altLang="en-US" sz="2000" dirty="0" smtClean="0">
                <a:latin typeface="宋体" panose="02010600030101010101" pitchFamily="2" charset="-122"/>
              </a:rPr>
              <a:t>执行顺序</a:t>
            </a:r>
            <a:r>
              <a:rPr lang="en-US" altLang="zh-CN" sz="2000" dirty="0">
                <a:latin typeface="宋体" panose="02010600030101010101" pitchFamily="2" charset="-122"/>
              </a:rPr>
              <a:t>1</a:t>
            </a:r>
            <a:r>
              <a:rPr lang="zh-CN" altLang="en-US" sz="2000" dirty="0">
                <a:latin typeface="宋体" panose="02010600030101010101" pitchFamily="2" charset="-122"/>
              </a:rPr>
              <a:t>：程序</a:t>
            </a:r>
            <a:r>
              <a:rPr lang="en-US" altLang="zh-CN" sz="2000" dirty="0">
                <a:latin typeface="宋体" panose="02010600030101010101" pitchFamily="2" charset="-122"/>
              </a:rPr>
              <a:t>1</a:t>
            </a:r>
            <a:r>
              <a:rPr lang="zh-CN" altLang="en-US" sz="2000" dirty="0">
                <a:latin typeface="宋体" panose="02010600030101010101" pitchFamily="2" charset="-122"/>
              </a:rPr>
              <a:t>程序</a:t>
            </a:r>
            <a:r>
              <a:rPr lang="en-US" altLang="zh-CN" sz="2000" dirty="0">
                <a:latin typeface="宋体" panose="02010600030101010101" pitchFamily="2" charset="-122"/>
              </a:rPr>
              <a:t>2 </a:t>
            </a:r>
            <a:endParaRPr lang="en-US" altLang="zh-CN" sz="2000" dirty="0">
              <a:latin typeface="宋体" panose="02010600030101010101" pitchFamily="2" charset="-122"/>
            </a:endParaRPr>
          </a:p>
          <a:p>
            <a:pPr lvl="2"/>
            <a:r>
              <a:rPr lang="zh-CN" altLang="en-US" sz="1600" dirty="0" smtClean="0"/>
              <a:t>结果</a:t>
            </a:r>
            <a:r>
              <a:rPr lang="zh-CN" altLang="en-US" sz="1600" dirty="0"/>
              <a:t>为：</a:t>
            </a:r>
            <a:r>
              <a:rPr lang="en-US" altLang="zh-CN" sz="1600" dirty="0"/>
              <a:t>X</a:t>
            </a:r>
            <a:r>
              <a:rPr lang="zh-CN" altLang="en-US" sz="1600" dirty="0"/>
              <a:t>增加</a:t>
            </a:r>
            <a:r>
              <a:rPr lang="en-US" altLang="zh-CN" sz="1600" dirty="0"/>
              <a:t>2</a:t>
            </a:r>
            <a:r>
              <a:rPr lang="zh-CN" altLang="en-US" sz="1600" dirty="0"/>
              <a:t>。</a:t>
            </a:r>
            <a:endParaRPr lang="zh-CN" altLang="en-US" sz="1600" dirty="0"/>
          </a:p>
          <a:p>
            <a:pPr lvl="1"/>
            <a:r>
              <a:rPr lang="zh-CN" altLang="en-US" sz="2000" dirty="0"/>
              <a:t>执行顺序</a:t>
            </a:r>
            <a:r>
              <a:rPr lang="en-US" altLang="zh-CN" sz="2000" dirty="0"/>
              <a:t>2</a:t>
            </a:r>
            <a:r>
              <a:rPr lang="zh-CN" altLang="en-US" sz="2000" dirty="0"/>
              <a:t>：</a:t>
            </a:r>
            <a:r>
              <a:rPr lang="en-US" altLang="zh-CN" sz="2000" dirty="0"/>
              <a:t>R1=X; R2=X; R1=R1+1; R2=R2+1; X=R1; X=R2</a:t>
            </a:r>
            <a:endParaRPr lang="en-US" altLang="zh-CN" sz="2000" dirty="0"/>
          </a:p>
          <a:p>
            <a:pPr lvl="2"/>
            <a:r>
              <a:rPr lang="zh-CN" altLang="en-US" sz="1600" dirty="0"/>
              <a:t>结果为：</a:t>
            </a:r>
            <a:r>
              <a:rPr lang="en-US" altLang="zh-CN" sz="1600" dirty="0"/>
              <a:t>X</a:t>
            </a:r>
            <a:r>
              <a:rPr lang="zh-CN" altLang="en-US" sz="1600" dirty="0"/>
              <a:t>增加</a:t>
            </a:r>
            <a:r>
              <a:rPr lang="en-US" altLang="zh-CN" sz="1600" dirty="0"/>
              <a:t>1</a:t>
            </a:r>
            <a:r>
              <a:rPr lang="zh-CN" altLang="en-US" sz="1600" dirty="0"/>
              <a:t>。</a:t>
            </a:r>
            <a:endParaRPr lang="zh-CN" altLang="en-US" sz="1600" dirty="0"/>
          </a:p>
        </p:txBody>
      </p:sp>
      <p:sp>
        <p:nvSpPr>
          <p:cNvPr id="9" name="Rectangle 4"/>
          <p:cNvSpPr>
            <a:spLocks noChangeArrowheads="1"/>
          </p:cNvSpPr>
          <p:nvPr/>
        </p:nvSpPr>
        <p:spPr bwMode="auto">
          <a:xfrm>
            <a:off x="4788024" y="2724016"/>
            <a:ext cx="258558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hlinkClick r:id="rId1" action="ppaction://hlinksldjump"/>
              </a:rPr>
              <a:t>程序2</a:t>
            </a:r>
            <a:endParaRPr lang="zh-CN" altLang="en-US"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 </a:t>
            </a:r>
            <a:r>
              <a:rPr lang="en-US" altLang="zh-CN" sz="2000" b="1" dirty="0">
                <a:latin typeface="Univers" pitchFamily="34" charset="0"/>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X=X+1</a:t>
            </a:r>
            <a:endParaRPr lang="en-US" altLang="zh-CN"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 </a:t>
            </a:r>
            <a:r>
              <a:rPr lang="en-US" altLang="zh-CN" sz="2000" b="1" dirty="0">
                <a:latin typeface="Univers" pitchFamily="34" charset="0"/>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endParaRPr lang="en-US" altLang="zh-CN" sz="2000" b="1" dirty="0">
              <a:latin typeface="黑体" panose="02010609060101010101" pitchFamily="49" charset="-122"/>
              <a:ea typeface="黑体" panose="02010609060101010101" pitchFamily="49" charset="-122"/>
            </a:endParaRPr>
          </a:p>
        </p:txBody>
      </p:sp>
      <p:sp>
        <p:nvSpPr>
          <p:cNvPr id="10" name="AutoShape 6"/>
          <p:cNvSpPr/>
          <p:nvPr/>
        </p:nvSpPr>
        <p:spPr bwMode="auto">
          <a:xfrm>
            <a:off x="6302428" y="3083168"/>
            <a:ext cx="344744" cy="1066800"/>
          </a:xfrm>
          <a:prstGeom prst="leftBrace">
            <a:avLst>
              <a:gd name="adj1" fmla="val 291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lIns="360000" anchor="ctr"/>
          <a:lstStyle/>
          <a:p>
            <a:pPr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R2=X</a:t>
            </a:r>
            <a:endParaRPr lang="en-US" altLang="zh-CN" sz="2000" b="1" dirty="0">
              <a:latin typeface="黑体" panose="02010609060101010101" pitchFamily="49" charset="-122"/>
              <a:ea typeface="黑体" panose="02010609060101010101" pitchFamily="49" charset="-122"/>
            </a:endParaRPr>
          </a:p>
          <a:p>
            <a:pPr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R2=R2+1</a:t>
            </a:r>
            <a:endParaRPr lang="en-US" altLang="zh-CN" sz="2000" b="1" dirty="0">
              <a:latin typeface="黑体" panose="02010609060101010101" pitchFamily="49" charset="-122"/>
              <a:ea typeface="黑体" panose="02010609060101010101" pitchFamily="49" charset="-122"/>
            </a:endParaRPr>
          </a:p>
          <a:p>
            <a:pPr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X=R2</a:t>
            </a:r>
            <a:endParaRPr lang="zh-CN" altLang="en-US" sz="2000" b="1" dirty="0">
              <a:latin typeface="黑体" panose="02010609060101010101" pitchFamily="49" charset="-122"/>
              <a:ea typeface="黑体" panose="02010609060101010101" pitchFamily="49" charset="-122"/>
            </a:endParaRPr>
          </a:p>
        </p:txBody>
      </p:sp>
      <p:sp>
        <p:nvSpPr>
          <p:cNvPr id="7" name="Rectangle 9"/>
          <p:cNvSpPr>
            <a:spLocks noChangeArrowheads="1"/>
          </p:cNvSpPr>
          <p:nvPr/>
        </p:nvSpPr>
        <p:spPr bwMode="auto">
          <a:xfrm>
            <a:off x="954970" y="2724016"/>
            <a:ext cx="258558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hlinkClick r:id="rId1" action="ppaction://hlinksldjump"/>
              </a:rPr>
              <a:t>程序1</a:t>
            </a:r>
            <a:endParaRPr lang="zh-CN" altLang="en-US"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 </a:t>
            </a:r>
            <a:r>
              <a:rPr lang="en-US" altLang="zh-CN" sz="2000" b="1" dirty="0">
                <a:latin typeface="Univers" pitchFamily="34" charset="0"/>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X=X+1</a:t>
            </a:r>
            <a:endParaRPr lang="en-US" altLang="zh-CN"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 </a:t>
            </a:r>
            <a:r>
              <a:rPr lang="en-US" altLang="zh-CN" sz="2000" b="1" dirty="0">
                <a:latin typeface="Univers" pitchFamily="34" charset="0"/>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endParaRPr lang="en-US" altLang="zh-CN" sz="2000" b="1" dirty="0">
              <a:latin typeface="黑体" panose="02010609060101010101" pitchFamily="49" charset="-122"/>
              <a:ea typeface="黑体" panose="02010609060101010101" pitchFamily="49" charset="-122"/>
            </a:endParaRPr>
          </a:p>
        </p:txBody>
      </p:sp>
      <p:sp>
        <p:nvSpPr>
          <p:cNvPr id="8" name="AutoShape 10"/>
          <p:cNvSpPr/>
          <p:nvPr/>
        </p:nvSpPr>
        <p:spPr bwMode="auto">
          <a:xfrm>
            <a:off x="2394558" y="3082280"/>
            <a:ext cx="344744" cy="1066800"/>
          </a:xfrm>
          <a:prstGeom prst="leftBrace">
            <a:avLst>
              <a:gd name="adj1" fmla="val 29167"/>
              <a:gd name="adj2" fmla="val 51279"/>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lIns="360000" anchor="ctr"/>
          <a:lstStyle/>
          <a:p>
            <a:pPr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R1=X</a:t>
            </a:r>
            <a:endParaRPr lang="en-US" altLang="zh-CN" sz="2000" b="1" dirty="0">
              <a:latin typeface="黑体" panose="02010609060101010101" pitchFamily="49" charset="-122"/>
              <a:ea typeface="黑体" panose="02010609060101010101" pitchFamily="49" charset="-122"/>
            </a:endParaRPr>
          </a:p>
          <a:p>
            <a:pPr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R1=R1+1</a:t>
            </a:r>
            <a:endParaRPr lang="en-US" altLang="zh-CN" sz="2000" b="1" dirty="0">
              <a:latin typeface="黑体" panose="02010609060101010101" pitchFamily="49" charset="-122"/>
              <a:ea typeface="黑体" panose="02010609060101010101" pitchFamily="49" charset="-122"/>
            </a:endParaRPr>
          </a:p>
          <a:p>
            <a:pPr algn="l" fontAlgn="b">
              <a:spcBef>
                <a:spcPct val="20000"/>
              </a:spcBef>
              <a:buClr>
                <a:srgbClr val="FFFFFF"/>
              </a:buClr>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X=R1</a:t>
            </a:r>
            <a:endParaRPr lang="zh-CN" altLang="en-US" sz="2000" b="1" dirty="0">
              <a:latin typeface="黑体" panose="02010609060101010101" pitchFamily="49" charset="-122"/>
              <a:ea typeface="黑体" panose="02010609060101010101" pitchFamily="49" charset="-122"/>
            </a:endParaRPr>
          </a:p>
        </p:txBody>
      </p:sp>
      <p:sp>
        <p:nvSpPr>
          <p:cNvPr id="11" name="标题 1"/>
          <p:cNvSpPr>
            <a:spLocks noGrp="1"/>
          </p:cNvSpPr>
          <p:nvPr>
            <p:ph type="title"/>
          </p:nvPr>
        </p:nvSpPr>
        <p:spPr>
          <a:xfrm>
            <a:off x="467544" y="130622"/>
            <a:ext cx="8208912" cy="706090"/>
          </a:xfrm>
        </p:spPr>
        <p:txBody>
          <a:bodyPr>
            <a:normAutofit/>
          </a:bodyPr>
          <a:lstStyle/>
          <a:p>
            <a:r>
              <a:rPr lang="en-US" altLang="zh-CN" dirty="0" smtClean="0"/>
              <a:t>3.6.1 </a:t>
            </a:r>
            <a:r>
              <a:rPr lang="zh-CN" altLang="en-US" dirty="0" smtClean="0"/>
              <a:t>处理机管理</a:t>
            </a:r>
            <a:endParaRPr lang="zh-CN" altLang="en-US" dirty="0"/>
          </a:p>
        </p:txBody>
      </p:sp>
      <p:sp>
        <p:nvSpPr>
          <p:cNvPr id="12" name="AutoShape 39"/>
          <p:cNvSpPr>
            <a:spLocks noChangeArrowheads="1"/>
          </p:cNvSpPr>
          <p:nvPr/>
        </p:nvSpPr>
        <p:spPr bwMode="auto">
          <a:xfrm rot="10800000">
            <a:off x="3097523" y="5814281"/>
            <a:ext cx="2686944" cy="584487"/>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b="1" dirty="0" smtClean="0"/>
              <a:t>异步性 </a:t>
            </a:r>
            <a:r>
              <a:rPr lang="en-US" altLang="zh-CN" sz="1800" b="1" dirty="0" smtClean="0">
                <a:sym typeface="Wingdings" panose="05000000000000000000" pitchFamily="2" charset="2"/>
              </a:rPr>
              <a:t> </a:t>
            </a:r>
            <a:r>
              <a:rPr lang="zh-CN" altLang="en-US" sz="1800" b="1" dirty="0" smtClean="0">
                <a:sym typeface="Wingdings" panose="05000000000000000000" pitchFamily="2" charset="2"/>
              </a:rPr>
              <a:t>结果不可再现</a:t>
            </a:r>
            <a:endParaRPr lang="zh-CN" alt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xit" presetSubtype="37" fill="hold" grpId="1" nodeType="clickEffect">
                                  <p:stCondLst>
                                    <p:cond delay="0"/>
                                  </p:stCondLst>
                                  <p:childTnLst>
                                    <p:animEffect transition="out" filter="barn(outVertical)">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bldLvl="0" animBg="1"/>
      <p:bldP spid="12" grpId="1"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24744"/>
            <a:ext cx="8229600" cy="5400600"/>
          </a:xfrm>
        </p:spPr>
        <p:txBody>
          <a:bodyPr>
            <a:normAutofit/>
          </a:bodyPr>
          <a:lstStyle/>
          <a:p>
            <a:r>
              <a:rPr lang="zh-CN" altLang="en-US" dirty="0" smtClean="0"/>
              <a:t>进程定义</a:t>
            </a:r>
            <a:endParaRPr lang="en-US" altLang="zh-CN" dirty="0" smtClean="0"/>
          </a:p>
          <a:p>
            <a:pPr lvl="1"/>
            <a:r>
              <a:rPr lang="zh-CN" altLang="en-US" dirty="0" smtClean="0"/>
              <a:t>进程</a:t>
            </a:r>
            <a:r>
              <a:rPr lang="zh-CN" altLang="en-US" dirty="0"/>
              <a:t>是程序的一次</a:t>
            </a:r>
            <a:r>
              <a:rPr lang="zh-CN" altLang="en-US" dirty="0" smtClean="0"/>
              <a:t>执行</a:t>
            </a:r>
            <a:endParaRPr lang="en-US" altLang="zh-CN" dirty="0" smtClean="0"/>
          </a:p>
          <a:p>
            <a:r>
              <a:rPr lang="zh-CN" altLang="en-US" dirty="0" smtClean="0"/>
              <a:t>进程目的</a:t>
            </a:r>
            <a:endParaRPr lang="en-US" altLang="zh-CN" dirty="0" smtClean="0"/>
          </a:p>
          <a:p>
            <a:pPr lvl="1"/>
            <a:r>
              <a:rPr lang="zh-CN" altLang="en-US" dirty="0" smtClean="0"/>
              <a:t>使</a:t>
            </a:r>
            <a:r>
              <a:rPr lang="zh-CN" altLang="en-US" dirty="0"/>
              <a:t>多个程序并发</a:t>
            </a:r>
            <a:r>
              <a:rPr lang="zh-CN" altLang="en-US" dirty="0" smtClean="0"/>
              <a:t>执行</a:t>
            </a:r>
            <a:endParaRPr lang="zh-CN" altLang="en-US" dirty="0"/>
          </a:p>
        </p:txBody>
      </p:sp>
      <p:sp>
        <p:nvSpPr>
          <p:cNvPr id="5" name="标题 1"/>
          <p:cNvSpPr>
            <a:spLocks noGrp="1"/>
          </p:cNvSpPr>
          <p:nvPr>
            <p:ph type="title"/>
          </p:nvPr>
        </p:nvSpPr>
        <p:spPr>
          <a:xfrm>
            <a:off x="467544" y="130622"/>
            <a:ext cx="8208912" cy="706090"/>
          </a:xfrm>
        </p:spPr>
        <p:txBody>
          <a:bodyPr>
            <a:normAutofit/>
          </a:bodyPr>
          <a:lstStyle/>
          <a:p>
            <a:r>
              <a:rPr lang="en-US" altLang="zh-CN" dirty="0" smtClean="0"/>
              <a:t>3.6.1 </a:t>
            </a:r>
            <a:r>
              <a:rPr lang="zh-CN" altLang="en-US" dirty="0" smtClean="0"/>
              <a:t>处理机管理</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3.6.1 </a:t>
            </a:r>
            <a:r>
              <a:rPr lang="zh-CN" altLang="en-US" dirty="0"/>
              <a:t>处理机管理</a:t>
            </a:r>
            <a:endParaRPr lang="zh-CN" altLang="en-US" dirty="0"/>
          </a:p>
        </p:txBody>
      </p:sp>
      <p:sp>
        <p:nvSpPr>
          <p:cNvPr id="3" name="内容占位符 2"/>
          <p:cNvSpPr>
            <a:spLocks noGrp="1"/>
          </p:cNvSpPr>
          <p:nvPr>
            <p:ph idx="1"/>
          </p:nvPr>
        </p:nvSpPr>
        <p:spPr>
          <a:xfrm>
            <a:off x="251520" y="1052736"/>
            <a:ext cx="8712968" cy="5688632"/>
          </a:xfrm>
        </p:spPr>
        <p:txBody>
          <a:bodyPr>
            <a:normAutofit/>
          </a:bodyPr>
          <a:lstStyle/>
          <a:p>
            <a:pPr>
              <a:lnSpc>
                <a:spcPct val="110000"/>
              </a:lnSpc>
            </a:pPr>
            <a:r>
              <a:rPr lang="zh-CN" altLang="en-US" dirty="0"/>
              <a:t>进程的</a:t>
            </a:r>
            <a:r>
              <a:rPr lang="zh-CN" altLang="en-US" dirty="0" smtClean="0"/>
              <a:t>特征</a:t>
            </a:r>
            <a:endParaRPr lang="en-US" altLang="zh-CN" dirty="0" smtClean="0"/>
          </a:p>
          <a:p>
            <a:pPr lvl="1">
              <a:lnSpc>
                <a:spcPct val="110000"/>
              </a:lnSpc>
            </a:pPr>
            <a:r>
              <a:rPr lang="zh-CN" altLang="en-US" dirty="0" smtClean="0"/>
              <a:t>结构特征</a:t>
            </a:r>
            <a:endParaRPr lang="en-US" altLang="zh-CN" dirty="0" smtClean="0"/>
          </a:p>
          <a:p>
            <a:pPr lvl="2">
              <a:lnSpc>
                <a:spcPct val="110000"/>
              </a:lnSpc>
            </a:pPr>
            <a:r>
              <a:rPr lang="zh-CN" altLang="en-US" dirty="0" smtClean="0"/>
              <a:t>进程由</a:t>
            </a:r>
            <a:r>
              <a:rPr lang="zh-CN" altLang="en-US" dirty="0"/>
              <a:t>程序段、数据段和</a:t>
            </a:r>
            <a:r>
              <a:rPr lang="en-US" altLang="zh-CN" dirty="0"/>
              <a:t>PCB</a:t>
            </a:r>
            <a:r>
              <a:rPr lang="zh-CN" altLang="en-US" dirty="0"/>
              <a:t>三部分</a:t>
            </a:r>
            <a:r>
              <a:rPr lang="zh-CN" altLang="en-US" dirty="0" smtClean="0"/>
              <a:t>构成</a:t>
            </a:r>
            <a:endParaRPr lang="zh-CN" altLang="en-US" dirty="0"/>
          </a:p>
          <a:p>
            <a:pPr lvl="1">
              <a:lnSpc>
                <a:spcPct val="110000"/>
              </a:lnSpc>
            </a:pPr>
            <a:r>
              <a:rPr lang="zh-CN" altLang="en-US" dirty="0"/>
              <a:t>动态性</a:t>
            </a:r>
            <a:endParaRPr lang="en-US" altLang="zh-CN" dirty="0"/>
          </a:p>
          <a:p>
            <a:pPr lvl="2">
              <a:lnSpc>
                <a:spcPct val="110000"/>
              </a:lnSpc>
            </a:pPr>
            <a:r>
              <a:rPr lang="zh-CN" altLang="en-US" dirty="0" smtClean="0"/>
              <a:t>进程</a:t>
            </a:r>
            <a:r>
              <a:rPr lang="zh-CN" altLang="en-US" dirty="0"/>
              <a:t>是程序的一次执行</a:t>
            </a:r>
            <a:r>
              <a:rPr lang="zh-CN" altLang="en-US" dirty="0" smtClean="0"/>
              <a:t>过程，具有生命周期</a:t>
            </a:r>
            <a:endParaRPr lang="zh-CN" altLang="en-US" dirty="0"/>
          </a:p>
          <a:p>
            <a:pPr lvl="1">
              <a:lnSpc>
                <a:spcPct val="110000"/>
              </a:lnSpc>
            </a:pPr>
            <a:r>
              <a:rPr lang="zh-CN" altLang="en-US" dirty="0"/>
              <a:t>并发性</a:t>
            </a:r>
            <a:endParaRPr lang="en-US" altLang="zh-CN" dirty="0"/>
          </a:p>
          <a:p>
            <a:pPr lvl="2">
              <a:lnSpc>
                <a:spcPct val="110000"/>
              </a:lnSpc>
            </a:pPr>
            <a:r>
              <a:rPr lang="zh-CN" altLang="en-US" dirty="0" smtClean="0"/>
              <a:t>只有</a:t>
            </a:r>
            <a:r>
              <a:rPr lang="zh-CN" altLang="en-US" dirty="0"/>
              <a:t>为程序创建进程后，多个程序</a:t>
            </a:r>
            <a:r>
              <a:rPr lang="zh-CN" altLang="en-US" dirty="0" smtClean="0"/>
              <a:t>才能并发运行</a:t>
            </a:r>
            <a:endParaRPr lang="en-US" altLang="zh-CN" dirty="0" smtClean="0"/>
          </a:p>
          <a:p>
            <a:pPr lvl="1">
              <a:lnSpc>
                <a:spcPct val="110000"/>
              </a:lnSpc>
            </a:pPr>
            <a:r>
              <a:rPr lang="zh-CN" altLang="en-US" dirty="0"/>
              <a:t>独立性</a:t>
            </a:r>
            <a:endParaRPr lang="en-US" altLang="zh-CN" dirty="0"/>
          </a:p>
          <a:p>
            <a:pPr lvl="2">
              <a:lnSpc>
                <a:spcPct val="110000"/>
              </a:lnSpc>
            </a:pPr>
            <a:r>
              <a:rPr lang="zh-CN" altLang="en-US" dirty="0" smtClean="0"/>
              <a:t>进程是能独立</a:t>
            </a:r>
            <a:r>
              <a:rPr lang="zh-CN" altLang="en-US" dirty="0"/>
              <a:t>运行、独立分配资源和独立接受调度的</a:t>
            </a:r>
            <a:r>
              <a:rPr lang="zh-CN" altLang="en-US" dirty="0" smtClean="0"/>
              <a:t>基本单位</a:t>
            </a:r>
            <a:endParaRPr lang="zh-CN" altLang="en-US" dirty="0"/>
          </a:p>
          <a:p>
            <a:pPr lvl="1">
              <a:lnSpc>
                <a:spcPct val="110000"/>
              </a:lnSpc>
            </a:pPr>
            <a:r>
              <a:rPr lang="zh-CN" altLang="en-US" dirty="0"/>
              <a:t>异步性</a:t>
            </a:r>
            <a:endParaRPr lang="en-US" altLang="zh-CN" dirty="0"/>
          </a:p>
          <a:p>
            <a:pPr lvl="2">
              <a:lnSpc>
                <a:spcPct val="110000"/>
              </a:lnSpc>
            </a:pPr>
            <a:r>
              <a:rPr lang="zh-CN" altLang="en-US" dirty="0" smtClean="0"/>
              <a:t>进程按</a:t>
            </a:r>
            <a:r>
              <a:rPr lang="zh-CN" altLang="en-US" dirty="0"/>
              <a:t>各自独立的、不可预知的</a:t>
            </a:r>
            <a:r>
              <a:rPr lang="zh-CN" altLang="en-US" dirty="0" smtClean="0"/>
              <a:t>速度运行</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a:xfrm>
            <a:off x="457200" y="1196752"/>
            <a:ext cx="8507288" cy="5400600"/>
          </a:xfrm>
        </p:spPr>
        <p:txBody>
          <a:bodyPr>
            <a:normAutofit/>
          </a:bodyPr>
          <a:lstStyle/>
          <a:p>
            <a:r>
              <a:rPr lang="zh-CN" altLang="en-US" dirty="0"/>
              <a:t>进程控制块（</a:t>
            </a:r>
            <a:r>
              <a:rPr lang="en-US" altLang="zh-CN" dirty="0"/>
              <a:t>PCB</a:t>
            </a:r>
            <a:r>
              <a:rPr lang="zh-CN" altLang="en-US" dirty="0" smtClean="0"/>
              <a:t>）</a:t>
            </a:r>
            <a:endParaRPr lang="en-US" altLang="zh-CN" dirty="0" smtClean="0"/>
          </a:p>
          <a:p>
            <a:pPr lvl="1"/>
            <a:r>
              <a:rPr lang="en-US" altLang="zh-CN" dirty="0" smtClean="0"/>
              <a:t>OS</a:t>
            </a:r>
            <a:r>
              <a:rPr lang="zh-CN" altLang="en-US" dirty="0" smtClean="0"/>
              <a:t>为每个</a:t>
            </a:r>
            <a:r>
              <a:rPr lang="zh-CN" altLang="en-US" dirty="0"/>
              <a:t>进程定义</a:t>
            </a:r>
            <a:r>
              <a:rPr lang="zh-CN" altLang="en-US" dirty="0" smtClean="0"/>
              <a:t>了数据结构</a:t>
            </a:r>
            <a:r>
              <a:rPr lang="en-US" altLang="zh-CN" dirty="0" smtClean="0"/>
              <a:t>---PCB</a:t>
            </a:r>
            <a:endParaRPr lang="en-US" altLang="zh-CN" dirty="0" smtClean="0"/>
          </a:p>
          <a:p>
            <a:pPr lvl="1"/>
            <a:r>
              <a:rPr lang="en-US" altLang="zh-CN" dirty="0" smtClean="0"/>
              <a:t>PCB</a:t>
            </a:r>
            <a:r>
              <a:rPr lang="zh-CN" altLang="en-US" dirty="0" smtClean="0"/>
              <a:t>记录</a:t>
            </a:r>
            <a:r>
              <a:rPr lang="zh-CN" altLang="en-US" dirty="0"/>
              <a:t>了</a:t>
            </a:r>
            <a:r>
              <a:rPr lang="en-US" altLang="zh-CN" dirty="0"/>
              <a:t>OS</a:t>
            </a:r>
            <a:r>
              <a:rPr lang="zh-CN" altLang="en-US" dirty="0"/>
              <a:t>所需的、用于描述进程的当前状态及控制进程的全部</a:t>
            </a:r>
            <a:r>
              <a:rPr lang="zh-CN" altLang="en-US" dirty="0" smtClean="0"/>
              <a:t>信息</a:t>
            </a:r>
            <a:endParaRPr lang="en-US" altLang="zh-CN" dirty="0" smtClean="0"/>
          </a:p>
          <a:p>
            <a:pPr lvl="1"/>
            <a:r>
              <a:rPr lang="en-US" altLang="zh-CN" dirty="0" smtClean="0"/>
              <a:t>PCB</a:t>
            </a:r>
            <a:r>
              <a:rPr lang="zh-CN" altLang="en-US" dirty="0" smtClean="0"/>
              <a:t>将</a:t>
            </a:r>
            <a:r>
              <a:rPr lang="zh-CN" altLang="en-US" dirty="0"/>
              <a:t>程序变成可并发执行的</a:t>
            </a:r>
            <a:r>
              <a:rPr lang="zh-CN" altLang="en-US" dirty="0" smtClean="0"/>
              <a:t>进程</a:t>
            </a:r>
            <a:endParaRPr lang="en-US" altLang="zh-CN" dirty="0" smtClean="0"/>
          </a:p>
          <a:p>
            <a:pPr lvl="1"/>
            <a:r>
              <a:rPr lang="en-US" altLang="zh-CN" dirty="0" smtClean="0"/>
              <a:t>OS</a:t>
            </a:r>
            <a:r>
              <a:rPr lang="zh-CN" altLang="en-US" dirty="0" smtClean="0"/>
              <a:t>根据</a:t>
            </a:r>
            <a:r>
              <a:rPr lang="en-US" altLang="zh-CN" dirty="0" smtClean="0"/>
              <a:t>PCB</a:t>
            </a:r>
            <a:r>
              <a:rPr lang="zh-CN" altLang="en-US" dirty="0" smtClean="0"/>
              <a:t>感知进程</a:t>
            </a:r>
            <a:r>
              <a:rPr lang="zh-CN" altLang="en-US" dirty="0"/>
              <a:t>的存在</a:t>
            </a:r>
            <a:r>
              <a:rPr lang="zh-CN" altLang="en-US" dirty="0" smtClean="0"/>
              <a:t>，并进行控制</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a:xfrm>
            <a:off x="457200" y="1196752"/>
            <a:ext cx="8435280" cy="5544616"/>
          </a:xfrm>
        </p:spPr>
        <p:txBody>
          <a:bodyPr>
            <a:normAutofit fontScale="92500" lnSpcReduction="10000"/>
          </a:bodyPr>
          <a:lstStyle/>
          <a:p>
            <a:r>
              <a:rPr lang="en-US" altLang="zh-CN" dirty="0"/>
              <a:t>PCB</a:t>
            </a:r>
            <a:r>
              <a:rPr lang="zh-CN" altLang="en-US" dirty="0"/>
              <a:t>中的信息</a:t>
            </a:r>
            <a:endParaRPr lang="en-US" altLang="zh-CN" dirty="0" smtClean="0"/>
          </a:p>
          <a:p>
            <a:pPr lvl="1"/>
            <a:r>
              <a:rPr lang="zh-CN" altLang="en-US" dirty="0" smtClean="0"/>
              <a:t>进程</a:t>
            </a:r>
            <a:r>
              <a:rPr lang="zh-CN" altLang="en-US" dirty="0"/>
              <a:t>描述</a:t>
            </a:r>
            <a:r>
              <a:rPr lang="zh-CN" altLang="en-US" dirty="0" smtClean="0"/>
              <a:t>信息</a:t>
            </a:r>
            <a:endParaRPr lang="zh-CN" altLang="en-US" dirty="0"/>
          </a:p>
          <a:p>
            <a:pPr lvl="2"/>
            <a:r>
              <a:rPr lang="zh-CN" altLang="en-US" dirty="0"/>
              <a:t>进程标识符</a:t>
            </a:r>
            <a:r>
              <a:rPr lang="en-US" altLang="zh-CN" dirty="0"/>
              <a:t>(process ID)</a:t>
            </a:r>
            <a:r>
              <a:rPr lang="zh-CN" altLang="en-US" dirty="0"/>
              <a:t>，</a:t>
            </a:r>
            <a:r>
              <a:rPr lang="zh-CN" altLang="en-US" dirty="0" smtClean="0"/>
              <a:t>唯一</a:t>
            </a:r>
            <a:endParaRPr lang="en-US" altLang="zh-CN" dirty="0" smtClean="0"/>
          </a:p>
          <a:p>
            <a:pPr lvl="2"/>
            <a:r>
              <a:rPr lang="zh-CN" altLang="en-US" dirty="0" smtClean="0"/>
              <a:t>进程</a:t>
            </a:r>
            <a:r>
              <a:rPr lang="zh-CN" altLang="en-US" dirty="0"/>
              <a:t>名，通常基于可执行文件名（不唯一</a:t>
            </a:r>
            <a:r>
              <a:rPr lang="zh-CN" altLang="en-US" dirty="0" smtClean="0"/>
              <a:t>）</a:t>
            </a:r>
            <a:endParaRPr lang="zh-CN" altLang="en-US" dirty="0"/>
          </a:p>
          <a:p>
            <a:pPr lvl="2"/>
            <a:r>
              <a:rPr lang="zh-CN" altLang="en-US" dirty="0"/>
              <a:t>用户标识符</a:t>
            </a:r>
            <a:r>
              <a:rPr lang="en-US" altLang="zh-CN" dirty="0"/>
              <a:t>(user ID</a:t>
            </a:r>
            <a:r>
              <a:rPr lang="en-US" altLang="zh-CN" dirty="0" smtClean="0"/>
              <a:t>)</a:t>
            </a:r>
            <a:endParaRPr lang="zh-CN" altLang="en-US" dirty="0"/>
          </a:p>
          <a:p>
            <a:pPr lvl="2"/>
            <a:r>
              <a:rPr lang="zh-CN" altLang="en-US" dirty="0"/>
              <a:t>家族关系</a:t>
            </a:r>
            <a:r>
              <a:rPr lang="en-US" altLang="zh-CN" dirty="0"/>
              <a:t>(process group)</a:t>
            </a:r>
            <a:endParaRPr lang="en-US" altLang="zh-CN" dirty="0"/>
          </a:p>
          <a:p>
            <a:pPr lvl="1"/>
            <a:r>
              <a:rPr lang="zh-CN" altLang="en-US" dirty="0"/>
              <a:t>进程调度</a:t>
            </a:r>
            <a:r>
              <a:rPr lang="zh-CN" altLang="en-US" dirty="0" smtClean="0"/>
              <a:t>信息</a:t>
            </a:r>
            <a:endParaRPr lang="zh-CN" altLang="en-US" dirty="0"/>
          </a:p>
          <a:p>
            <a:pPr lvl="2"/>
            <a:r>
              <a:rPr lang="zh-CN" altLang="en-US" dirty="0" smtClean="0"/>
              <a:t>进程状态</a:t>
            </a:r>
            <a:endParaRPr lang="zh-CN" altLang="en-US" dirty="0"/>
          </a:p>
          <a:p>
            <a:pPr lvl="2"/>
            <a:r>
              <a:rPr lang="zh-CN" altLang="en-US" dirty="0"/>
              <a:t>优先级</a:t>
            </a:r>
            <a:r>
              <a:rPr lang="en-US" altLang="zh-CN" dirty="0"/>
              <a:t>(priority</a:t>
            </a:r>
            <a:r>
              <a:rPr lang="en-US" altLang="zh-CN" dirty="0" smtClean="0"/>
              <a:t>)</a:t>
            </a:r>
            <a:endParaRPr lang="zh-CN" altLang="en-US" dirty="0"/>
          </a:p>
          <a:p>
            <a:pPr lvl="2"/>
            <a:r>
              <a:rPr lang="zh-CN" altLang="en-US" dirty="0"/>
              <a:t>阻塞</a:t>
            </a:r>
            <a:r>
              <a:rPr lang="zh-CN" altLang="en-US" dirty="0" smtClean="0"/>
              <a:t>原因</a:t>
            </a:r>
            <a:endParaRPr lang="zh-CN" altLang="en-US" dirty="0"/>
          </a:p>
          <a:p>
            <a:pPr lvl="2"/>
            <a:r>
              <a:rPr lang="zh-CN" altLang="en-US" dirty="0"/>
              <a:t>进程调度所需的其他信息（执行时间总和，等待</a:t>
            </a:r>
            <a:r>
              <a:rPr lang="en-US" altLang="zh-CN" dirty="0"/>
              <a:t>CPU</a:t>
            </a:r>
            <a:r>
              <a:rPr lang="zh-CN" altLang="en-US" dirty="0"/>
              <a:t>的时间总和</a:t>
            </a:r>
            <a:r>
              <a:rPr lang="zh-CN" altLang="en-US" dirty="0" smtClean="0"/>
              <a:t>）</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p:txBody>
          <a:bodyPr>
            <a:normAutofit fontScale="92500" lnSpcReduction="10000"/>
          </a:bodyPr>
          <a:lstStyle/>
          <a:p>
            <a:pPr lvl="1"/>
            <a:r>
              <a:rPr lang="zh-CN" altLang="en-US" dirty="0"/>
              <a:t>处理机</a:t>
            </a:r>
            <a:r>
              <a:rPr lang="zh-CN" altLang="en-US" dirty="0" smtClean="0"/>
              <a:t>状态</a:t>
            </a:r>
            <a:endParaRPr lang="en-US" altLang="zh-CN" dirty="0" smtClean="0"/>
          </a:p>
          <a:p>
            <a:pPr lvl="2"/>
            <a:r>
              <a:rPr lang="zh-CN" altLang="en-US" dirty="0" smtClean="0"/>
              <a:t>各种</a:t>
            </a:r>
            <a:r>
              <a:rPr lang="zh-CN" altLang="en-US" dirty="0"/>
              <a:t>寄存器的内容（通用寄存器、程序计数器</a:t>
            </a:r>
            <a:r>
              <a:rPr lang="en-US" altLang="zh-CN" dirty="0"/>
              <a:t>PC</a:t>
            </a:r>
            <a:r>
              <a:rPr lang="zh-CN" altLang="en-US" dirty="0"/>
              <a:t>、程序状态字</a:t>
            </a:r>
            <a:r>
              <a:rPr lang="en-US" altLang="zh-CN" dirty="0"/>
              <a:t>PSW</a:t>
            </a:r>
            <a:r>
              <a:rPr lang="zh-CN" altLang="en-US" dirty="0"/>
              <a:t>，用户栈指针）</a:t>
            </a:r>
            <a:endParaRPr lang="zh-CN" altLang="en-US" dirty="0"/>
          </a:p>
          <a:p>
            <a:pPr lvl="1"/>
            <a:r>
              <a:rPr lang="zh-CN" altLang="en-US" dirty="0"/>
              <a:t>进程控制</a:t>
            </a:r>
            <a:r>
              <a:rPr lang="zh-CN" altLang="en-US" dirty="0" smtClean="0"/>
              <a:t>信息</a:t>
            </a:r>
            <a:endParaRPr lang="zh-CN" altLang="en-US" dirty="0"/>
          </a:p>
          <a:p>
            <a:pPr lvl="2"/>
            <a:r>
              <a:rPr lang="zh-CN" altLang="en-US" dirty="0"/>
              <a:t>程序和数据</a:t>
            </a:r>
            <a:r>
              <a:rPr lang="zh-CN" altLang="en-US" dirty="0" smtClean="0"/>
              <a:t>地址</a:t>
            </a:r>
            <a:endParaRPr lang="zh-CN" altLang="en-US" dirty="0"/>
          </a:p>
          <a:p>
            <a:pPr lvl="2"/>
            <a:r>
              <a:rPr lang="zh-CN" altLang="en-US" dirty="0"/>
              <a:t>运行统计信息（页面使用情况</a:t>
            </a:r>
            <a:r>
              <a:rPr lang="zh-CN" altLang="en-US" dirty="0" smtClean="0"/>
              <a:t>）</a:t>
            </a:r>
            <a:endParaRPr lang="zh-CN" altLang="en-US" dirty="0"/>
          </a:p>
          <a:p>
            <a:pPr lvl="2"/>
            <a:r>
              <a:rPr lang="zh-CN" altLang="en-US" dirty="0"/>
              <a:t>进程间同步和</a:t>
            </a:r>
            <a:r>
              <a:rPr lang="zh-CN" altLang="en-US" dirty="0" smtClean="0"/>
              <a:t>通信</a:t>
            </a:r>
            <a:endParaRPr lang="zh-CN" altLang="en-US" dirty="0"/>
          </a:p>
          <a:p>
            <a:pPr lvl="2"/>
            <a:r>
              <a:rPr lang="zh-CN" altLang="en-US" dirty="0"/>
              <a:t>资源占用信息：除</a:t>
            </a:r>
            <a:r>
              <a:rPr lang="en-US" altLang="zh-CN" dirty="0" err="1"/>
              <a:t>cpu</a:t>
            </a:r>
            <a:r>
              <a:rPr lang="zh-CN" altLang="en-US" dirty="0" smtClean="0"/>
              <a:t>之外，</a:t>
            </a:r>
            <a:r>
              <a:rPr lang="zh-CN" altLang="en-US" dirty="0"/>
              <a:t>进程所需的全部资源及已经分配到该进程的资源的清单，如打开文件</a:t>
            </a:r>
            <a:r>
              <a:rPr lang="zh-CN" altLang="en-US" dirty="0" smtClean="0"/>
              <a:t>列表</a:t>
            </a:r>
            <a:endParaRPr lang="zh-CN" altLang="en-US" dirty="0"/>
          </a:p>
          <a:p>
            <a:pPr lvl="2"/>
            <a:r>
              <a:rPr lang="zh-CN" altLang="en-US" dirty="0"/>
              <a:t>连接指针</a:t>
            </a:r>
            <a:r>
              <a:rPr lang="zh-CN" altLang="en-US" dirty="0" smtClean="0"/>
              <a:t>：给</a:t>
            </a:r>
            <a:r>
              <a:rPr lang="zh-CN" altLang="en-US" dirty="0"/>
              <a:t>出了本进程（</a:t>
            </a:r>
            <a:r>
              <a:rPr lang="en-US" altLang="zh-CN" dirty="0"/>
              <a:t>PCB</a:t>
            </a:r>
            <a:r>
              <a:rPr lang="zh-CN" altLang="en-US" dirty="0"/>
              <a:t>）所在队列中的下一个进程的</a:t>
            </a:r>
            <a:r>
              <a:rPr lang="en-US" altLang="zh-CN" dirty="0"/>
              <a:t>PCB</a:t>
            </a:r>
            <a:r>
              <a:rPr lang="zh-CN" altLang="en-US" dirty="0"/>
              <a:t>的首</a:t>
            </a:r>
            <a:r>
              <a:rPr lang="zh-CN" altLang="en-US" dirty="0" smtClean="0"/>
              <a:t>地址</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 操作系统的概念</a:t>
            </a:r>
            <a:endParaRPr lang="zh-CN" altLang="en-US" dirty="0"/>
          </a:p>
        </p:txBody>
      </p:sp>
      <p:sp>
        <p:nvSpPr>
          <p:cNvPr id="3" name="内容占位符 2"/>
          <p:cNvSpPr>
            <a:spLocks noGrp="1"/>
          </p:cNvSpPr>
          <p:nvPr>
            <p:ph idx="1"/>
          </p:nvPr>
        </p:nvSpPr>
        <p:spPr>
          <a:xfrm>
            <a:off x="539750" y="1412875"/>
            <a:ext cx="8493760" cy="1656080"/>
          </a:xfrm>
        </p:spPr>
        <p:txBody>
          <a:bodyPr>
            <a:noAutofit/>
          </a:bodyPr>
          <a:lstStyle/>
          <a:p>
            <a:pPr marL="0" indent="0">
              <a:lnSpc>
                <a:spcPct val="150000"/>
              </a:lnSpc>
              <a:buNone/>
            </a:pPr>
            <a:r>
              <a:rPr lang="zh-CN" altLang="en-US" dirty="0" smtClean="0">
                <a:latin typeface="楷体_GB2312" pitchFamily="49" charset="-122"/>
              </a:rPr>
              <a:t>操作系统（</a:t>
            </a:r>
            <a:r>
              <a:rPr lang="en-US" altLang="zh-CN" dirty="0" smtClean="0">
                <a:latin typeface="Arial" panose="020B0604020202020204" pitchFamily="34" charset="0"/>
                <a:cs typeface="Arial" panose="020B0604020202020204" pitchFamily="34" charset="0"/>
              </a:rPr>
              <a:t>Operating System</a:t>
            </a:r>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OS</a:t>
            </a:r>
            <a:r>
              <a:rPr lang="zh-CN" altLang="en-US" dirty="0" smtClean="0">
                <a:latin typeface="楷体_GB2312" pitchFamily="49" charset="-122"/>
              </a:rPr>
              <a:t>）是</a:t>
            </a:r>
            <a:r>
              <a:rPr lang="zh-CN" altLang="en-US" dirty="0">
                <a:latin typeface="楷体_GB2312" pitchFamily="49" charset="-122"/>
              </a:rPr>
              <a:t>计算机系统中</a:t>
            </a:r>
            <a:r>
              <a:rPr lang="zh-CN" altLang="en-US" dirty="0" smtClean="0">
                <a:latin typeface="楷体_GB2312" pitchFamily="49" charset="-122"/>
              </a:rPr>
              <a:t>的</a:t>
            </a:r>
            <a:r>
              <a:rPr lang="zh-CN" altLang="en-US" dirty="0">
                <a:solidFill>
                  <a:srgbClr val="FF3300"/>
                </a:solidFill>
                <a:latin typeface="楷体_GB2312" pitchFamily="49" charset="-122"/>
              </a:rPr>
              <a:t>系统软件</a:t>
            </a:r>
            <a:r>
              <a:rPr lang="zh-CN" altLang="en-US" dirty="0" smtClean="0">
                <a:latin typeface="楷体_GB2312" pitchFamily="49" charset="-122"/>
              </a:rPr>
              <a:t>，是</a:t>
            </a:r>
            <a:r>
              <a:rPr lang="zh-CN" altLang="en-US" dirty="0">
                <a:latin typeface="楷体_GB2312" pitchFamily="49" charset="-122"/>
              </a:rPr>
              <a:t>一些程序模块的集合</a:t>
            </a:r>
            <a:r>
              <a:rPr lang="en-US" altLang="zh-CN" sz="3200" dirty="0">
                <a:latin typeface="Arial" panose="020B0604020202020204"/>
              </a:rPr>
              <a:t>——</a:t>
            </a:r>
            <a:endParaRPr lang="en-US" altLang="zh-CN" sz="3200" dirty="0">
              <a:latin typeface="Arial" panose="020B0604020202020204"/>
            </a:endParaRPr>
          </a:p>
          <a:p>
            <a:endParaRPr lang="en-US" altLang="zh-CN" sz="3200" dirty="0">
              <a:latin typeface="Arial" panose="020B0604020202020204"/>
            </a:endParaRPr>
          </a:p>
        </p:txBody>
      </p:sp>
      <p:sp>
        <p:nvSpPr>
          <p:cNvPr id="6" name="内容占位符 2"/>
          <p:cNvSpPr txBox="1"/>
          <p:nvPr/>
        </p:nvSpPr>
        <p:spPr>
          <a:xfrm>
            <a:off x="395536" y="2996952"/>
            <a:ext cx="7920880" cy="273630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zh-CN" altLang="en-US" dirty="0" smtClean="0">
                <a:latin typeface="楷体_GB2312" pitchFamily="49" charset="-122"/>
              </a:rPr>
              <a:t>它们以尽量</a:t>
            </a:r>
            <a:r>
              <a:rPr lang="zh-CN" altLang="en-US" dirty="0" smtClean="0">
                <a:solidFill>
                  <a:srgbClr val="FF3300"/>
                </a:solidFill>
                <a:latin typeface="楷体_GB2312" pitchFamily="49" charset="-122"/>
              </a:rPr>
              <a:t>有效</a:t>
            </a:r>
            <a:r>
              <a:rPr lang="zh-CN" altLang="en-US" dirty="0" smtClean="0">
                <a:latin typeface="楷体_GB2312" pitchFamily="49" charset="-122"/>
              </a:rPr>
              <a:t>、</a:t>
            </a:r>
            <a:r>
              <a:rPr lang="zh-CN" altLang="en-US" dirty="0" smtClean="0">
                <a:solidFill>
                  <a:srgbClr val="FF3300"/>
                </a:solidFill>
                <a:latin typeface="楷体_GB2312" pitchFamily="49" charset="-122"/>
              </a:rPr>
              <a:t>合理</a:t>
            </a:r>
            <a:r>
              <a:rPr lang="zh-CN" altLang="en-US" dirty="0" smtClean="0">
                <a:latin typeface="楷体_GB2312" pitchFamily="49" charset="-122"/>
              </a:rPr>
              <a:t>的方式组织和管理计算机的软硬件资源，合理组织计算机的工作流程，控制程序的执行并向用户提供各种服务功能，使用户能够</a:t>
            </a:r>
            <a:r>
              <a:rPr lang="zh-CN" altLang="en-US" dirty="0" smtClean="0">
                <a:solidFill>
                  <a:srgbClr val="FF3300"/>
                </a:solidFill>
                <a:latin typeface="楷体_GB2312" pitchFamily="49" charset="-122"/>
              </a:rPr>
              <a:t>灵活</a:t>
            </a:r>
            <a:r>
              <a:rPr lang="zh-CN" altLang="en-US" dirty="0" smtClean="0">
                <a:latin typeface="楷体_GB2312" pitchFamily="49" charset="-122"/>
              </a:rPr>
              <a:t>、</a:t>
            </a:r>
            <a:r>
              <a:rPr lang="zh-CN" altLang="en-US" dirty="0" smtClean="0">
                <a:solidFill>
                  <a:srgbClr val="FF3300"/>
                </a:solidFill>
                <a:latin typeface="楷体_GB2312" pitchFamily="49" charset="-122"/>
              </a:rPr>
              <a:t>方便</a:t>
            </a:r>
            <a:r>
              <a:rPr lang="zh-CN" altLang="en-US" dirty="0" smtClean="0">
                <a:latin typeface="楷体_GB2312" pitchFamily="49" charset="-122"/>
              </a:rPr>
              <a:t>、</a:t>
            </a:r>
            <a:r>
              <a:rPr lang="zh-CN" altLang="en-US" dirty="0" smtClean="0">
                <a:solidFill>
                  <a:srgbClr val="FF3300"/>
                </a:solidFill>
                <a:latin typeface="楷体_GB2312" pitchFamily="49" charset="-122"/>
              </a:rPr>
              <a:t>有效</a:t>
            </a:r>
            <a:r>
              <a:rPr lang="zh-CN" altLang="en-US" dirty="0" smtClean="0">
                <a:latin typeface="楷体_GB2312" pitchFamily="49" charset="-122"/>
              </a:rPr>
              <a:t>地使用计算机，使整个计算机系统能高效地运行</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5" name="Oval 4"/>
          <p:cNvSpPr>
            <a:spLocks noChangeArrowheads="1"/>
          </p:cNvSpPr>
          <p:nvPr/>
        </p:nvSpPr>
        <p:spPr bwMode="auto">
          <a:xfrm>
            <a:off x="4853459" y="2345803"/>
            <a:ext cx="1483519" cy="10232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sz="2400" b="1" dirty="0">
                <a:latin typeface="Times New Roman" panose="02020603050405020304" pitchFamily="18" charset="0"/>
              </a:rPr>
              <a:t>运行</a:t>
            </a:r>
            <a:endParaRPr lang="zh-CN" altLang="en-US" sz="2400" b="1" dirty="0">
              <a:latin typeface="Times New Roman" panose="02020603050405020304" pitchFamily="18" charset="0"/>
            </a:endParaRPr>
          </a:p>
        </p:txBody>
      </p:sp>
      <p:sp>
        <p:nvSpPr>
          <p:cNvPr id="6" name="Oval 5"/>
          <p:cNvSpPr>
            <a:spLocks noChangeArrowheads="1"/>
          </p:cNvSpPr>
          <p:nvPr/>
        </p:nvSpPr>
        <p:spPr bwMode="auto">
          <a:xfrm>
            <a:off x="2300564" y="4733448"/>
            <a:ext cx="1483519" cy="10230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sz="2400" b="1" dirty="0">
                <a:latin typeface="Times New Roman" panose="02020603050405020304" pitchFamily="18" charset="0"/>
              </a:rPr>
              <a:t>就绪</a:t>
            </a:r>
            <a:endParaRPr lang="zh-CN" altLang="en-US" sz="2400" b="1" dirty="0">
              <a:latin typeface="Times New Roman" panose="02020603050405020304" pitchFamily="18" charset="0"/>
            </a:endParaRPr>
          </a:p>
        </p:txBody>
      </p:sp>
      <p:sp>
        <p:nvSpPr>
          <p:cNvPr id="7" name="Oval 6"/>
          <p:cNvSpPr>
            <a:spLocks noChangeArrowheads="1"/>
          </p:cNvSpPr>
          <p:nvPr/>
        </p:nvSpPr>
        <p:spPr bwMode="auto">
          <a:xfrm>
            <a:off x="6390460" y="4752384"/>
            <a:ext cx="1394395" cy="95329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sz="2200" b="1" dirty="0">
                <a:latin typeface="Times New Roman" panose="02020603050405020304" pitchFamily="18" charset="0"/>
              </a:rPr>
              <a:t>阻塞</a:t>
            </a:r>
            <a:endParaRPr lang="zh-CN" altLang="en-US" sz="2200" b="1" dirty="0">
              <a:latin typeface="Times New Roman" panose="02020603050405020304" pitchFamily="18" charset="0"/>
            </a:endParaRPr>
          </a:p>
        </p:txBody>
      </p:sp>
      <p:sp>
        <p:nvSpPr>
          <p:cNvPr id="10" name="Text Box 13"/>
          <p:cNvSpPr txBox="1">
            <a:spLocks noChangeArrowheads="1"/>
          </p:cNvSpPr>
          <p:nvPr/>
        </p:nvSpPr>
        <p:spPr bwMode="auto">
          <a:xfrm>
            <a:off x="4370361" y="4433886"/>
            <a:ext cx="1368053"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zh-CN" altLang="en-US" sz="2000" b="1" dirty="0" smtClean="0">
                <a:latin typeface="Times New Roman" panose="02020603050405020304" pitchFamily="18" charset="0"/>
              </a:rPr>
              <a:t>时间片用完</a:t>
            </a:r>
            <a:endParaRPr lang="zh-CN" altLang="en-US" sz="2000" b="1" dirty="0">
              <a:latin typeface="Times New Roman" panose="02020603050405020304" pitchFamily="18" charset="0"/>
            </a:endParaRPr>
          </a:p>
        </p:txBody>
      </p:sp>
      <p:grpSp>
        <p:nvGrpSpPr>
          <p:cNvPr id="22" name="组合 21"/>
          <p:cNvGrpSpPr/>
          <p:nvPr/>
        </p:nvGrpSpPr>
        <p:grpSpPr>
          <a:xfrm>
            <a:off x="6165591" y="3185398"/>
            <a:ext cx="1430745" cy="1566985"/>
            <a:chOff x="6165591" y="3185398"/>
            <a:chExt cx="1430745" cy="1566985"/>
          </a:xfrm>
        </p:grpSpPr>
        <p:sp>
          <p:nvSpPr>
            <p:cNvPr id="9" name="Line 10"/>
            <p:cNvSpPr>
              <a:spLocks noChangeShapeType="1"/>
            </p:cNvSpPr>
            <p:nvPr/>
          </p:nvSpPr>
          <p:spPr bwMode="auto">
            <a:xfrm>
              <a:off x="6165591" y="3185398"/>
              <a:ext cx="840599" cy="1566985"/>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1" name="Text Box 14"/>
            <p:cNvSpPr txBox="1">
              <a:spLocks noChangeArrowheads="1"/>
            </p:cNvSpPr>
            <p:nvPr/>
          </p:nvSpPr>
          <p:spPr bwMode="auto">
            <a:xfrm>
              <a:off x="6681936" y="3652906"/>
              <a:ext cx="914400" cy="35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en-US" altLang="zh-CN" sz="2000" b="1" dirty="0" smtClean="0">
                  <a:latin typeface="Times New Roman" panose="02020603050405020304" pitchFamily="18" charset="0"/>
                </a:rPr>
                <a:t>I/O</a:t>
              </a:r>
              <a:r>
                <a:rPr lang="zh-CN" altLang="en-US" sz="2000" b="1" dirty="0">
                  <a:latin typeface="Times New Roman" panose="02020603050405020304" pitchFamily="18" charset="0"/>
                </a:rPr>
                <a:t>请求</a:t>
              </a:r>
              <a:endParaRPr lang="zh-CN" altLang="en-US" sz="2000" b="1" dirty="0">
                <a:latin typeface="Times New Roman" panose="02020603050405020304" pitchFamily="18" charset="0"/>
              </a:endParaRPr>
            </a:p>
          </p:txBody>
        </p:sp>
      </p:grpSp>
      <p:grpSp>
        <p:nvGrpSpPr>
          <p:cNvPr id="15" name="组合 14"/>
          <p:cNvGrpSpPr/>
          <p:nvPr/>
        </p:nvGrpSpPr>
        <p:grpSpPr>
          <a:xfrm>
            <a:off x="1281336" y="4841582"/>
            <a:ext cx="1019026" cy="830997"/>
            <a:chOff x="1281336" y="4841582"/>
            <a:chExt cx="1019026" cy="830997"/>
          </a:xfrm>
        </p:grpSpPr>
        <p:sp>
          <p:nvSpPr>
            <p:cNvPr id="12" name="Line 15"/>
            <p:cNvSpPr>
              <a:spLocks noChangeShapeType="1"/>
            </p:cNvSpPr>
            <p:nvPr/>
          </p:nvSpPr>
          <p:spPr bwMode="auto">
            <a:xfrm>
              <a:off x="1281336" y="5283259"/>
              <a:ext cx="1019026"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 name="Text Box 16"/>
            <p:cNvSpPr txBox="1">
              <a:spLocks noChangeArrowheads="1"/>
            </p:cNvSpPr>
            <p:nvPr/>
          </p:nvSpPr>
          <p:spPr bwMode="auto">
            <a:xfrm>
              <a:off x="1353344" y="4841582"/>
              <a:ext cx="91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dirty="0">
                  <a:solidFill>
                    <a:srgbClr val="7030A0"/>
                  </a:solidFill>
                  <a:ea typeface="方正舒体" panose="02010601030101010101" pitchFamily="2" charset="-122"/>
                </a:rPr>
                <a:t>创建进程</a:t>
              </a:r>
              <a:endParaRPr lang="zh-CN" altLang="en-US" dirty="0">
                <a:solidFill>
                  <a:srgbClr val="7030A0"/>
                </a:solidFill>
                <a:ea typeface="方正舒体" panose="02010601030101010101" pitchFamily="2" charset="-122"/>
              </a:endParaRPr>
            </a:p>
          </p:txBody>
        </p:sp>
      </p:grpSp>
      <p:grpSp>
        <p:nvGrpSpPr>
          <p:cNvPr id="28" name="组合 27"/>
          <p:cNvGrpSpPr/>
          <p:nvPr/>
        </p:nvGrpSpPr>
        <p:grpSpPr>
          <a:xfrm>
            <a:off x="6216936" y="1844139"/>
            <a:ext cx="2080233" cy="830997"/>
            <a:chOff x="6216936" y="1844139"/>
            <a:chExt cx="2080233" cy="830997"/>
          </a:xfrm>
        </p:grpSpPr>
        <p:grpSp>
          <p:nvGrpSpPr>
            <p:cNvPr id="26" name="组合 25"/>
            <p:cNvGrpSpPr/>
            <p:nvPr/>
          </p:nvGrpSpPr>
          <p:grpSpPr>
            <a:xfrm>
              <a:off x="6216936" y="1844139"/>
              <a:ext cx="1417426" cy="830997"/>
              <a:chOff x="6216936" y="1844139"/>
              <a:chExt cx="1417426" cy="830997"/>
            </a:xfrm>
          </p:grpSpPr>
          <p:sp>
            <p:nvSpPr>
              <p:cNvPr id="14" name="Text Box 17"/>
              <p:cNvSpPr txBox="1">
                <a:spLocks noChangeArrowheads="1"/>
              </p:cNvSpPr>
              <p:nvPr/>
            </p:nvSpPr>
            <p:spPr bwMode="auto">
              <a:xfrm>
                <a:off x="6590740" y="1844139"/>
                <a:ext cx="91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dirty="0">
                    <a:solidFill>
                      <a:srgbClr val="7030A0"/>
                    </a:solidFill>
                    <a:ea typeface="方正舒体" panose="02010601030101010101" pitchFamily="2" charset="-122"/>
                  </a:rPr>
                  <a:t>撤销进程</a:t>
                </a:r>
                <a:endParaRPr lang="zh-CN" altLang="en-US" dirty="0">
                  <a:solidFill>
                    <a:srgbClr val="7030A0"/>
                  </a:solidFill>
                  <a:ea typeface="方正舒体" panose="02010601030101010101" pitchFamily="2" charset="-122"/>
                </a:endParaRPr>
              </a:p>
            </p:txBody>
          </p:sp>
          <p:sp>
            <p:nvSpPr>
              <p:cNvPr id="16" name="Line 19"/>
              <p:cNvSpPr>
                <a:spLocks noChangeShapeType="1"/>
              </p:cNvSpPr>
              <p:nvPr/>
            </p:nvSpPr>
            <p:spPr bwMode="auto">
              <a:xfrm flipV="1">
                <a:off x="6216936" y="2033269"/>
                <a:ext cx="1417426" cy="561489"/>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sp>
          <p:nvSpPr>
            <p:cNvPr id="18" name="Rectangle 22"/>
            <p:cNvSpPr>
              <a:spLocks noChangeArrowheads="1"/>
            </p:cNvSpPr>
            <p:nvPr/>
          </p:nvSpPr>
          <p:spPr bwMode="auto">
            <a:xfrm>
              <a:off x="7596336" y="1849184"/>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t>结束</a:t>
              </a:r>
              <a:endParaRPr lang="zh-CN" altLang="en-US" sz="2000" b="1" dirty="0"/>
            </a:p>
          </p:txBody>
        </p:sp>
      </p:grpSp>
      <p:sp>
        <p:nvSpPr>
          <p:cNvPr id="19" name="Rectangle 23"/>
          <p:cNvSpPr>
            <a:spLocks noChangeArrowheads="1"/>
          </p:cNvSpPr>
          <p:nvPr/>
        </p:nvSpPr>
        <p:spPr bwMode="auto">
          <a:xfrm>
            <a:off x="539552" y="5060324"/>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smtClean="0"/>
              <a:t>开始</a:t>
            </a:r>
            <a:endParaRPr lang="en-US" altLang="zh-CN" sz="2000" b="1" dirty="0"/>
          </a:p>
        </p:txBody>
      </p:sp>
      <p:sp>
        <p:nvSpPr>
          <p:cNvPr id="20" name="Freeform 8"/>
          <p:cNvSpPr/>
          <p:nvPr/>
        </p:nvSpPr>
        <p:spPr bwMode="auto">
          <a:xfrm>
            <a:off x="3347864" y="3185399"/>
            <a:ext cx="1656185" cy="1612085"/>
          </a:xfrm>
          <a:custGeom>
            <a:avLst/>
            <a:gdLst>
              <a:gd name="T0" fmla="*/ 971 w 750"/>
              <a:gd name="T1" fmla="*/ 0 h 585"/>
              <a:gd name="T2" fmla="*/ 719 w 750"/>
              <a:gd name="T3" fmla="*/ 648 h 585"/>
              <a:gd name="T4" fmla="*/ 0 w 750"/>
              <a:gd name="T5" fmla="*/ 972 h 585"/>
              <a:gd name="T6" fmla="*/ 0 60000 65536"/>
              <a:gd name="T7" fmla="*/ 0 60000 65536"/>
              <a:gd name="T8" fmla="*/ 0 60000 65536"/>
              <a:gd name="T9" fmla="*/ 0 w 750"/>
              <a:gd name="T10" fmla="*/ 0 h 585"/>
              <a:gd name="T11" fmla="*/ 750 w 750"/>
              <a:gd name="T12" fmla="*/ 585 h 585"/>
            </a:gdLst>
            <a:ahLst/>
            <a:cxnLst>
              <a:cxn ang="T6">
                <a:pos x="T0" y="T1"/>
              </a:cxn>
              <a:cxn ang="T7">
                <a:pos x="T2" y="T3"/>
              </a:cxn>
              <a:cxn ang="T8">
                <a:pos x="T4" y="T5"/>
              </a:cxn>
            </a:cxnLst>
            <a:rect l="T9" t="T10" r="T11" b="T12"/>
            <a:pathLst>
              <a:path w="750" h="585">
                <a:moveTo>
                  <a:pt x="750" y="0"/>
                </a:moveTo>
                <a:cubicBezTo>
                  <a:pt x="718" y="65"/>
                  <a:pt x="680" y="293"/>
                  <a:pt x="555" y="390"/>
                </a:cubicBezTo>
                <a:cubicBezTo>
                  <a:pt x="430" y="487"/>
                  <a:pt x="116" y="545"/>
                  <a:pt x="0" y="585"/>
                </a:cubicBezTo>
              </a:path>
            </a:pathLst>
          </a:custGeom>
          <a:noFill/>
          <a:ln w="2857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3" name="组合 22"/>
          <p:cNvGrpSpPr/>
          <p:nvPr/>
        </p:nvGrpSpPr>
        <p:grpSpPr>
          <a:xfrm>
            <a:off x="3732286" y="5244990"/>
            <a:ext cx="2644205" cy="632282"/>
            <a:chOff x="3732286" y="5244990"/>
            <a:chExt cx="2644205" cy="632282"/>
          </a:xfrm>
        </p:grpSpPr>
        <p:sp>
          <p:nvSpPr>
            <p:cNvPr id="4" name="Text Box 12"/>
            <p:cNvSpPr txBox="1">
              <a:spLocks noChangeArrowheads="1"/>
            </p:cNvSpPr>
            <p:nvPr/>
          </p:nvSpPr>
          <p:spPr bwMode="auto">
            <a:xfrm>
              <a:off x="4511845" y="5417646"/>
              <a:ext cx="1083373" cy="45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r>
                <a:rPr lang="en-US" altLang="zh-CN" sz="2000" b="1" dirty="0">
                  <a:latin typeface="Times New Roman" panose="02020603050405020304" pitchFamily="18" charset="0"/>
                </a:rPr>
                <a:t>I/O</a:t>
              </a:r>
              <a:r>
                <a:rPr lang="zh-CN" altLang="en-US" sz="2000" b="1" dirty="0">
                  <a:latin typeface="Times New Roman" panose="02020603050405020304" pitchFamily="18" charset="0"/>
                </a:rPr>
                <a:t>完成</a:t>
              </a:r>
              <a:endParaRPr lang="zh-CN" altLang="en-US" sz="2000" b="1" dirty="0">
                <a:latin typeface="Times New Roman" panose="02020603050405020304" pitchFamily="18" charset="0"/>
              </a:endParaRPr>
            </a:p>
          </p:txBody>
        </p:sp>
        <p:sp>
          <p:nvSpPr>
            <p:cNvPr id="21" name="Line 9"/>
            <p:cNvSpPr>
              <a:spLocks noChangeShapeType="1"/>
            </p:cNvSpPr>
            <p:nvPr/>
          </p:nvSpPr>
          <p:spPr bwMode="auto">
            <a:xfrm flipH="1">
              <a:off x="3732286" y="5244990"/>
              <a:ext cx="2644205" cy="38269"/>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组合 16"/>
          <p:cNvGrpSpPr/>
          <p:nvPr/>
        </p:nvGrpSpPr>
        <p:grpSpPr>
          <a:xfrm>
            <a:off x="2051720" y="2838510"/>
            <a:ext cx="2815630" cy="1894938"/>
            <a:chOff x="2051720" y="2838510"/>
            <a:chExt cx="2815630" cy="1894938"/>
          </a:xfrm>
        </p:grpSpPr>
        <p:sp>
          <p:nvSpPr>
            <p:cNvPr id="8" name="Freeform 7"/>
            <p:cNvSpPr/>
            <p:nvPr/>
          </p:nvSpPr>
          <p:spPr bwMode="auto">
            <a:xfrm>
              <a:off x="3042323" y="2838510"/>
              <a:ext cx="1825027" cy="1894938"/>
            </a:xfrm>
            <a:custGeom>
              <a:avLst/>
              <a:gdLst>
                <a:gd name="T0" fmla="*/ 0 w 1000"/>
                <a:gd name="T1" fmla="*/ 1131 h 680"/>
                <a:gd name="T2" fmla="*/ 411 w 1000"/>
                <a:gd name="T3" fmla="*/ 266 h 680"/>
                <a:gd name="T4" fmla="*/ 1292 w 1000"/>
                <a:gd name="T5" fmla="*/ 0 h 680"/>
                <a:gd name="T6" fmla="*/ 0 60000 65536"/>
                <a:gd name="T7" fmla="*/ 0 60000 65536"/>
                <a:gd name="T8" fmla="*/ 0 60000 65536"/>
                <a:gd name="T9" fmla="*/ 0 w 1000"/>
                <a:gd name="T10" fmla="*/ 0 h 680"/>
                <a:gd name="T11" fmla="*/ 1000 w 1000"/>
                <a:gd name="T12" fmla="*/ 680 h 680"/>
              </a:gdLst>
              <a:ahLst/>
              <a:cxnLst>
                <a:cxn ang="T6">
                  <a:pos x="T0" y="T1"/>
                </a:cxn>
                <a:cxn ang="T7">
                  <a:pos x="T2" y="T3"/>
                </a:cxn>
                <a:cxn ang="T8">
                  <a:pos x="T4" y="T5"/>
                </a:cxn>
              </a:cxnLst>
              <a:rect l="T9" t="T10" r="T11" b="T12"/>
              <a:pathLst>
                <a:path w="1000" h="680">
                  <a:moveTo>
                    <a:pt x="0" y="680"/>
                  </a:moveTo>
                  <a:cubicBezTo>
                    <a:pt x="53" y="593"/>
                    <a:pt x="151" y="273"/>
                    <a:pt x="318" y="160"/>
                  </a:cubicBezTo>
                  <a:cubicBezTo>
                    <a:pt x="485" y="47"/>
                    <a:pt x="858" y="33"/>
                    <a:pt x="1000" y="0"/>
                  </a:cubicBezTo>
                </a:path>
              </a:pathLst>
            </a:custGeom>
            <a:noFill/>
            <a:ln w="28575">
              <a:solidFill>
                <a:schemeClr val="tx1"/>
              </a:solidFill>
              <a:rou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矩形 23"/>
            <p:cNvSpPr/>
            <p:nvPr/>
          </p:nvSpPr>
          <p:spPr>
            <a:xfrm>
              <a:off x="2051720" y="3611856"/>
              <a:ext cx="1226515" cy="400110"/>
            </a:xfrm>
            <a:prstGeom prst="rect">
              <a:avLst/>
            </a:prstGeom>
          </p:spPr>
          <p:txBody>
            <a:bodyPr wrap="square">
              <a:spAutoFit/>
            </a:bodyPr>
            <a:lstStyle/>
            <a:p>
              <a:r>
                <a:rPr lang="zh-CN" altLang="en-US" sz="2000" b="1" dirty="0" smtClean="0">
                  <a:latin typeface="Times New Roman" panose="02020603050405020304" pitchFamily="18" charset="0"/>
                </a:rPr>
                <a:t>进程调度</a:t>
              </a:r>
              <a:endParaRPr lang="zh-CN" altLang="en-US" sz="2000" b="1" dirty="0">
                <a:latin typeface="Times New Roman" panose="02020603050405020304" pitchFamily="18" charset="0"/>
              </a:endParaRPr>
            </a:p>
          </p:txBody>
        </p:sp>
      </p:grpSp>
      <p:sp>
        <p:nvSpPr>
          <p:cNvPr id="3" name="矩形 2"/>
          <p:cNvSpPr/>
          <p:nvPr/>
        </p:nvSpPr>
        <p:spPr>
          <a:xfrm>
            <a:off x="3372769" y="6063679"/>
            <a:ext cx="2249334" cy="400110"/>
          </a:xfrm>
          <a:prstGeom prst="rect">
            <a:avLst/>
          </a:prstGeom>
        </p:spPr>
        <p:txBody>
          <a:bodyPr wrap="none">
            <a:spAutoFit/>
          </a:bodyPr>
          <a:lstStyle/>
          <a:p>
            <a:r>
              <a:rPr lang="zh-CN" altLang="en-US" sz="2000" b="1" dirty="0"/>
              <a:t>进程三种基本状态</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righ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inVertic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3.6.1 </a:t>
            </a:r>
            <a:r>
              <a:rPr lang="zh-CN" altLang="en-US" dirty="0"/>
              <a:t>处理机管理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3" y="1196752"/>
                <a:ext cx="5197127" cy="5400600"/>
              </a:xfrm>
            </p:spPr>
            <p:txBody>
              <a:bodyPr>
                <a:normAutofit/>
              </a:bodyPr>
              <a:lstStyle/>
              <a:p>
                <a:r>
                  <a:rPr lang="zh-CN" altLang="en-US" sz="2400" dirty="0"/>
                  <a:t>创建</a:t>
                </a:r>
                <a:r>
                  <a:rPr lang="zh-CN" altLang="en-US" sz="2400" dirty="0" smtClean="0"/>
                  <a:t>进程</a:t>
                </a:r>
                <a:endParaRPr lang="en-US" altLang="zh-CN" sz="2400" dirty="0" smtClean="0"/>
              </a:p>
              <a:p>
                <a:pPr lvl="1"/>
                <a:r>
                  <a:rPr lang="zh-CN" altLang="en-US" sz="2000" dirty="0" smtClean="0"/>
                  <a:t>进程</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a:rPr>
                          <m:t>𝑃</m:t>
                        </m:r>
                      </m:e>
                      <m:sub>
                        <m:r>
                          <a:rPr lang="en-US" altLang="zh-CN" sz="2000" b="0" i="1" smtClean="0">
                            <a:latin typeface="Cambria Math"/>
                          </a:rPr>
                          <m:t>𝑖</m:t>
                        </m:r>
                      </m:sub>
                    </m:sSub>
                  </m:oMath>
                </a14:m>
                <a:r>
                  <a:rPr lang="zh-CN" altLang="en-US" sz="2000" dirty="0" smtClean="0"/>
                  <a:t>创建进程</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𝑃</m:t>
                        </m:r>
                      </m:e>
                      <m:sub>
                        <m:r>
                          <a:rPr lang="en-US" altLang="zh-CN" sz="2000" b="0" i="1" smtClean="0">
                            <a:latin typeface="Cambria Math"/>
                          </a:rPr>
                          <m:t>𝑗</m:t>
                        </m:r>
                      </m:sub>
                    </m:sSub>
                  </m:oMath>
                </a14:m>
                <a:r>
                  <a:rPr lang="zh-CN" altLang="en-US" sz="2000" dirty="0" smtClean="0"/>
                  <a:t>后</a:t>
                </a:r>
                <a:r>
                  <a:rPr lang="zh-CN" altLang="en-US" sz="2000" dirty="0"/>
                  <a:t>，称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𝑃</m:t>
                        </m:r>
                      </m:e>
                      <m:sub>
                        <m:r>
                          <a:rPr lang="en-US" altLang="zh-CN" sz="2000" i="1">
                            <a:latin typeface="Cambria Math"/>
                          </a:rPr>
                          <m:t>𝑖</m:t>
                        </m:r>
                      </m:sub>
                    </m:sSub>
                  </m:oMath>
                </a14:m>
                <a:r>
                  <a:rPr lang="zh-CN" altLang="en-US" sz="2000" dirty="0" smtClean="0"/>
                  <a:t>是父</a:t>
                </a:r>
                <a:r>
                  <a:rPr lang="zh-CN" altLang="en-US" sz="2000" dirty="0"/>
                  <a:t>进程，</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𝑃</m:t>
                        </m:r>
                      </m:e>
                      <m:sub>
                        <m:r>
                          <a:rPr lang="en-US" altLang="zh-CN" sz="2000" i="1">
                            <a:latin typeface="Cambria Math"/>
                          </a:rPr>
                          <m:t>𝑗</m:t>
                        </m:r>
                      </m:sub>
                    </m:sSub>
                  </m:oMath>
                </a14:m>
                <a:r>
                  <a:rPr lang="zh-CN" altLang="en-US" sz="2000" dirty="0" smtClean="0"/>
                  <a:t>是子进程</a:t>
                </a:r>
                <a:endParaRPr lang="en-US" altLang="zh-CN" sz="2000" dirty="0" smtClean="0"/>
              </a:p>
              <a:p>
                <a:pPr lvl="1"/>
                <a:r>
                  <a:rPr lang="zh-CN" altLang="en-US" sz="2000" dirty="0" smtClean="0"/>
                  <a:t>子</a:t>
                </a:r>
                <a:r>
                  <a:rPr lang="zh-CN" altLang="en-US" sz="2000" dirty="0"/>
                  <a:t>进程可以继承父</a:t>
                </a:r>
                <a:r>
                  <a:rPr lang="zh-CN" altLang="en-US" sz="2000" dirty="0" smtClean="0"/>
                  <a:t>进程拥有</a:t>
                </a:r>
                <a:r>
                  <a:rPr lang="zh-CN" altLang="en-US" sz="2000" dirty="0"/>
                  <a:t>的</a:t>
                </a:r>
                <a:r>
                  <a:rPr lang="zh-CN" altLang="en-US" sz="2000" dirty="0" smtClean="0"/>
                  <a:t>资源</a:t>
                </a:r>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7503" y="1196752"/>
                <a:ext cx="5197127" cy="5400600"/>
              </a:xfrm>
              <a:blipFill rotWithShape="1">
                <a:blip r:embed="rId1"/>
                <a:stretch>
                  <a:fillRect l="-939" r="-117"/>
                </a:stretch>
              </a:blipFill>
            </p:spPr>
            <p:txBody>
              <a:bodyPr/>
              <a:lstStyle/>
              <a:p>
                <a:r>
                  <a:rPr lang="zh-CN" altLang="en-US">
                    <a:noFill/>
                  </a:rPr>
                  <a:t> </a:t>
                </a:r>
                <a:endParaRPr lang="zh-CN" altLang="en-US">
                  <a:noFill/>
                </a:endParaRPr>
              </a:p>
            </p:txBody>
          </p:sp>
        </mc:Fallback>
      </mc:AlternateContent>
      <p:sp>
        <p:nvSpPr>
          <p:cNvPr id="4" name="Oval 5"/>
          <p:cNvSpPr>
            <a:spLocks noChangeArrowheads="1"/>
          </p:cNvSpPr>
          <p:nvPr/>
        </p:nvSpPr>
        <p:spPr bwMode="auto">
          <a:xfrm>
            <a:off x="6465888" y="1989138"/>
            <a:ext cx="1098550" cy="77946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sz="1800" b="1" dirty="0" smtClean="0">
                <a:latin typeface="Times New Roman" panose="02020603050405020304" pitchFamily="18" charset="0"/>
              </a:rPr>
              <a:t>进程</a:t>
            </a:r>
            <a:r>
              <a:rPr lang="en-US" altLang="zh-CN" sz="1800" b="1" dirty="0">
                <a:latin typeface="Times New Roman" panose="02020603050405020304" pitchFamily="18" charset="0"/>
              </a:rPr>
              <a:t>A</a:t>
            </a:r>
            <a:endParaRPr lang="en-US" altLang="zh-CN" sz="1800" b="1" dirty="0">
              <a:latin typeface="Times New Roman" panose="02020603050405020304" pitchFamily="18" charset="0"/>
            </a:endParaRPr>
          </a:p>
        </p:txBody>
      </p:sp>
      <p:sp>
        <p:nvSpPr>
          <p:cNvPr id="5" name="Oval 6"/>
          <p:cNvSpPr>
            <a:spLocks noChangeArrowheads="1"/>
          </p:cNvSpPr>
          <p:nvPr/>
        </p:nvSpPr>
        <p:spPr bwMode="auto">
          <a:xfrm>
            <a:off x="5618163" y="3421063"/>
            <a:ext cx="1135062" cy="77787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b="1" dirty="0" smtClean="0">
                <a:latin typeface="Times New Roman" panose="02020603050405020304" pitchFamily="18" charset="0"/>
              </a:rPr>
              <a:t>进程</a:t>
            </a:r>
            <a:r>
              <a:rPr lang="en-US" altLang="zh-CN" b="1" dirty="0">
                <a:latin typeface="Times New Roman" panose="02020603050405020304" pitchFamily="18" charset="0"/>
              </a:rPr>
              <a:t>B</a:t>
            </a:r>
            <a:endParaRPr lang="en-US" altLang="zh-CN" b="1" dirty="0">
              <a:latin typeface="Times New Roman" panose="02020603050405020304" pitchFamily="18" charset="0"/>
            </a:endParaRPr>
          </a:p>
        </p:txBody>
      </p:sp>
      <p:sp>
        <p:nvSpPr>
          <p:cNvPr id="6" name="Oval 7"/>
          <p:cNvSpPr>
            <a:spLocks noChangeArrowheads="1"/>
          </p:cNvSpPr>
          <p:nvPr/>
        </p:nvSpPr>
        <p:spPr bwMode="auto">
          <a:xfrm>
            <a:off x="7869238" y="3395663"/>
            <a:ext cx="1116012" cy="82867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b="1" dirty="0" smtClean="0">
                <a:latin typeface="Times New Roman" panose="02020603050405020304" pitchFamily="18" charset="0"/>
              </a:rPr>
              <a:t>进程</a:t>
            </a:r>
            <a:r>
              <a:rPr lang="en-US" altLang="zh-CN" b="1" dirty="0">
                <a:latin typeface="Times New Roman" panose="02020603050405020304" pitchFamily="18" charset="0"/>
              </a:rPr>
              <a:t>C</a:t>
            </a:r>
            <a:endParaRPr lang="en-US" altLang="zh-CN" b="1" dirty="0">
              <a:latin typeface="Times New Roman" panose="02020603050405020304" pitchFamily="18" charset="0"/>
            </a:endParaRPr>
          </a:p>
        </p:txBody>
      </p:sp>
      <p:sp>
        <p:nvSpPr>
          <p:cNvPr id="7" name="Line 10"/>
          <p:cNvSpPr>
            <a:spLocks noChangeShapeType="1"/>
          </p:cNvSpPr>
          <p:nvPr/>
        </p:nvSpPr>
        <p:spPr bwMode="auto">
          <a:xfrm flipH="1">
            <a:off x="6284913" y="2708275"/>
            <a:ext cx="509587" cy="70643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1"/>
          <p:cNvSpPr>
            <a:spLocks noChangeShapeType="1"/>
          </p:cNvSpPr>
          <p:nvPr/>
        </p:nvSpPr>
        <p:spPr bwMode="auto">
          <a:xfrm flipH="1">
            <a:off x="5287963" y="4102100"/>
            <a:ext cx="511175" cy="70643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2"/>
          <p:cNvSpPr>
            <a:spLocks noChangeShapeType="1"/>
          </p:cNvSpPr>
          <p:nvPr/>
        </p:nvSpPr>
        <p:spPr bwMode="auto">
          <a:xfrm>
            <a:off x="7278688" y="2708275"/>
            <a:ext cx="842962" cy="70643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3"/>
          <p:cNvSpPr>
            <a:spLocks noChangeShapeType="1"/>
          </p:cNvSpPr>
          <p:nvPr/>
        </p:nvSpPr>
        <p:spPr bwMode="auto">
          <a:xfrm>
            <a:off x="6416675" y="4189413"/>
            <a:ext cx="407988" cy="60801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Rectangle 14"/>
          <p:cNvSpPr>
            <a:spLocks noChangeArrowheads="1"/>
          </p:cNvSpPr>
          <p:nvPr/>
        </p:nvSpPr>
        <p:spPr bwMode="auto">
          <a:xfrm>
            <a:off x="6384925" y="5903913"/>
            <a:ext cx="8937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p>
            <a:r>
              <a:rPr lang="zh-CN" altLang="en-US" sz="2000" b="1" dirty="0" smtClean="0">
                <a:latin typeface="Times New Roman" panose="02020603050405020304" pitchFamily="18" charset="0"/>
              </a:rPr>
              <a:t>进程树</a:t>
            </a:r>
            <a:endParaRPr lang="zh-CN" altLang="en-US" sz="2000" b="1" dirty="0">
              <a:latin typeface="Times New Roman" panose="02020603050405020304" pitchFamily="18" charset="0"/>
            </a:endParaRPr>
          </a:p>
        </p:txBody>
      </p:sp>
      <p:sp>
        <p:nvSpPr>
          <p:cNvPr id="12" name="Oval 15"/>
          <p:cNvSpPr>
            <a:spLocks noChangeArrowheads="1"/>
          </p:cNvSpPr>
          <p:nvPr/>
        </p:nvSpPr>
        <p:spPr bwMode="auto">
          <a:xfrm>
            <a:off x="4737100" y="4868863"/>
            <a:ext cx="1135063" cy="77787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b="1" dirty="0" smtClean="0">
                <a:latin typeface="Times New Roman" panose="02020603050405020304" pitchFamily="18" charset="0"/>
              </a:rPr>
              <a:t>进程</a:t>
            </a:r>
            <a:r>
              <a:rPr lang="en-US" altLang="zh-CN" b="1" dirty="0">
                <a:latin typeface="Times New Roman" panose="02020603050405020304" pitchFamily="18" charset="0"/>
              </a:rPr>
              <a:t>D</a:t>
            </a:r>
            <a:endParaRPr lang="en-US" altLang="zh-CN" b="1" dirty="0">
              <a:latin typeface="Times New Roman" panose="02020603050405020304" pitchFamily="18" charset="0"/>
            </a:endParaRPr>
          </a:p>
        </p:txBody>
      </p:sp>
      <p:sp>
        <p:nvSpPr>
          <p:cNvPr id="13" name="Oval 16"/>
          <p:cNvSpPr>
            <a:spLocks noChangeArrowheads="1"/>
          </p:cNvSpPr>
          <p:nvPr/>
        </p:nvSpPr>
        <p:spPr bwMode="auto">
          <a:xfrm>
            <a:off x="6248400" y="4868863"/>
            <a:ext cx="1135063" cy="77787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nSpc>
                <a:spcPct val="88000"/>
              </a:lnSpc>
            </a:pPr>
            <a:r>
              <a:rPr lang="zh-CN" altLang="en-US" sz="2000" b="1" dirty="0" smtClean="0">
                <a:latin typeface="Times New Roman" panose="02020603050405020304" pitchFamily="18" charset="0"/>
              </a:rPr>
              <a:t>进程</a:t>
            </a:r>
            <a:r>
              <a:rPr lang="en-US" altLang="zh-CN" sz="2000" b="1" dirty="0">
                <a:latin typeface="Times New Roman" panose="02020603050405020304" pitchFamily="18" charset="0"/>
              </a:rPr>
              <a:t>E</a:t>
            </a:r>
            <a:endParaRPr lang="en-US" altLang="zh-CN" sz="2000" b="1" dirty="0">
              <a:latin typeface="Times New Roman" panose="02020603050405020304" pitchFamily="18" charset="0"/>
            </a:endParaRPr>
          </a:p>
        </p:txBody>
      </p:sp>
      <p:sp>
        <p:nvSpPr>
          <p:cNvPr id="14" name="AutoShape 39"/>
          <p:cNvSpPr>
            <a:spLocks noChangeArrowheads="1"/>
          </p:cNvSpPr>
          <p:nvPr/>
        </p:nvSpPr>
        <p:spPr bwMode="auto">
          <a:xfrm rot="10800000">
            <a:off x="1973744" y="1315259"/>
            <a:ext cx="1004283" cy="584487"/>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b="1" dirty="0" smtClean="0">
                <a:solidFill>
                  <a:schemeClr val="tx1"/>
                </a:solidFill>
              </a:rPr>
              <a:t>实验</a:t>
            </a:r>
            <a:endParaRPr lang="zh-CN" altLang="en-US" sz="18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37" fill="hold" grpId="1" nodeType="clickEffect">
                                  <p:stCondLst>
                                    <p:cond delay="0"/>
                                  </p:stCondLst>
                                  <p:childTnLst>
                                    <p:animEffect transition="out" filter="barn(outVertical)">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a:xfrm>
            <a:off x="251520" y="1052736"/>
            <a:ext cx="8435280" cy="3024336"/>
          </a:xfrm>
        </p:spPr>
        <p:txBody>
          <a:bodyPr>
            <a:normAutofit/>
          </a:bodyPr>
          <a:lstStyle/>
          <a:p>
            <a:r>
              <a:rPr lang="zh-CN" altLang="en-US" sz="2400" dirty="0" smtClean="0"/>
              <a:t>进程间的关系</a:t>
            </a:r>
            <a:endParaRPr lang="en-US" altLang="zh-CN" sz="2400" dirty="0" smtClean="0"/>
          </a:p>
          <a:p>
            <a:pPr lvl="1"/>
            <a:r>
              <a:rPr lang="zh-CN" altLang="en-US" sz="2000" dirty="0" smtClean="0"/>
              <a:t>协作关系</a:t>
            </a:r>
            <a:endParaRPr lang="en-US" altLang="zh-CN" sz="2000" dirty="0" smtClean="0"/>
          </a:p>
          <a:p>
            <a:pPr lvl="1"/>
            <a:endParaRPr lang="en-US" altLang="zh-CN" dirty="0" smtClean="0"/>
          </a:p>
          <a:p>
            <a:pPr lvl="1"/>
            <a:endParaRPr lang="en-US" altLang="zh-CN" dirty="0" smtClean="0"/>
          </a:p>
          <a:p>
            <a:pPr lvl="1"/>
            <a:r>
              <a:rPr lang="zh-CN" altLang="en-US" sz="2000" dirty="0" smtClean="0"/>
              <a:t>竞争关系</a:t>
            </a:r>
            <a:endParaRPr lang="en-US" altLang="zh-CN" sz="2000" dirty="0" smtClean="0"/>
          </a:p>
          <a:p>
            <a:endParaRPr lang="zh-CN" altLang="en-US" dirty="0"/>
          </a:p>
        </p:txBody>
      </p:sp>
      <p:grpSp>
        <p:nvGrpSpPr>
          <p:cNvPr id="4" name="组合 3"/>
          <p:cNvGrpSpPr/>
          <p:nvPr/>
        </p:nvGrpSpPr>
        <p:grpSpPr>
          <a:xfrm>
            <a:off x="1259633" y="2276872"/>
            <a:ext cx="6336704" cy="1152128"/>
            <a:chOff x="827584" y="4569476"/>
            <a:chExt cx="7144421" cy="1379804"/>
          </a:xfrm>
        </p:grpSpPr>
        <p:pic>
          <p:nvPicPr>
            <p:cNvPr id="7" name="Picture 7" descr="j023817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90805" y="4569476"/>
              <a:ext cx="19812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pe01045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582443"/>
              <a:ext cx="1557338"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9"/>
            <p:cNvSpPr>
              <a:spLocks noChangeArrowheads="1"/>
            </p:cNvSpPr>
            <p:nvPr/>
          </p:nvSpPr>
          <p:spPr bwMode="auto">
            <a:xfrm>
              <a:off x="2882280" y="4999162"/>
              <a:ext cx="2590800" cy="533400"/>
            </a:xfrm>
            <a:custGeom>
              <a:avLst/>
              <a:gdLst>
                <a:gd name="T0" fmla="*/ 92 w 21600"/>
                <a:gd name="T1" fmla="*/ 0 h 21600"/>
                <a:gd name="T2" fmla="*/ 0 w 21600"/>
                <a:gd name="T3" fmla="*/ 3 h 21600"/>
                <a:gd name="T4" fmla="*/ 92 w 21600"/>
                <a:gd name="T5" fmla="*/ 5 h 21600"/>
                <a:gd name="T6" fmla="*/ 123 w 21600"/>
                <a:gd name="T7" fmla="*/ 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0" name="Group 5"/>
          <p:cNvGrpSpPr/>
          <p:nvPr/>
        </p:nvGrpSpPr>
        <p:grpSpPr bwMode="auto">
          <a:xfrm>
            <a:off x="1259632" y="4077072"/>
            <a:ext cx="6336705" cy="1126084"/>
            <a:chOff x="1392" y="2400"/>
            <a:chExt cx="4262" cy="718"/>
          </a:xfrm>
        </p:grpSpPr>
        <p:pic>
          <p:nvPicPr>
            <p:cNvPr id="11" name="Picture 6" descr="j02382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 y="2400"/>
              <a:ext cx="791" cy="6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7" descr="j02923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2" y="2496"/>
              <a:ext cx="1142" cy="6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8" descr="j02453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6" y="2448"/>
              <a:ext cx="768" cy="6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AutoShape 9"/>
            <p:cNvSpPr>
              <a:spLocks noChangeArrowheads="1"/>
            </p:cNvSpPr>
            <p:nvPr/>
          </p:nvSpPr>
          <p:spPr bwMode="auto">
            <a:xfrm>
              <a:off x="3840" y="2784"/>
              <a:ext cx="768" cy="144"/>
            </a:xfrm>
            <a:prstGeom prst="leftArrow">
              <a:avLst>
                <a:gd name="adj1" fmla="val 50000"/>
                <a:gd name="adj2" fmla="val 133333"/>
              </a:avLst>
            </a:prstGeom>
            <a:solidFill>
              <a:schemeClr val="bg1"/>
            </a:solidFill>
            <a:ln w="9525">
              <a:solidFill>
                <a:schemeClr val="tx1"/>
              </a:solidFill>
              <a:prstDash val="sysDot"/>
              <a:miter lim="800000"/>
            </a:ln>
          </p:spPr>
          <p:txBody>
            <a:bodyPr wrap="none" anchor="ctr"/>
            <a:lstStyle/>
            <a:p>
              <a:endParaRPr lang="zh-CN" altLang="en-US"/>
            </a:p>
          </p:txBody>
        </p:sp>
        <p:sp>
          <p:nvSpPr>
            <p:cNvPr id="15" name="AutoShape 10"/>
            <p:cNvSpPr>
              <a:spLocks noChangeArrowheads="1"/>
            </p:cNvSpPr>
            <p:nvPr/>
          </p:nvSpPr>
          <p:spPr bwMode="auto">
            <a:xfrm>
              <a:off x="2160" y="2784"/>
              <a:ext cx="768" cy="144"/>
            </a:xfrm>
            <a:prstGeom prst="rightArrow">
              <a:avLst>
                <a:gd name="adj1" fmla="val 50000"/>
                <a:gd name="adj2" fmla="val 133333"/>
              </a:avLst>
            </a:prstGeom>
            <a:solidFill>
              <a:schemeClr val="bg1"/>
            </a:solidFill>
            <a:ln w="9525">
              <a:solidFill>
                <a:schemeClr val="tx1"/>
              </a:solidFill>
              <a:prstDash val="sysDot"/>
              <a:miter lim="800000"/>
            </a:ln>
          </p:spPr>
          <p:txBody>
            <a:bodyPr wrap="none" anchor="ctr"/>
            <a:lstStyle/>
            <a:p>
              <a:endParaRPr lang="zh-CN" altLang="en-US"/>
            </a:p>
          </p:txBody>
        </p:sp>
      </p:grpSp>
      <p:sp>
        <p:nvSpPr>
          <p:cNvPr id="17" name="内容占位符 2"/>
          <p:cNvSpPr txBox="1"/>
          <p:nvPr/>
        </p:nvSpPr>
        <p:spPr>
          <a:xfrm>
            <a:off x="251520" y="5157192"/>
            <a:ext cx="8435280" cy="1656184"/>
          </a:xfrm>
          <a:prstGeom prst="rect">
            <a:avLst/>
          </a:prstGeom>
        </p:spPr>
        <p:txBody>
          <a:bodyPr vert="horz" lIns="91440" tIns="45720" rIns="91440" bIns="45720" rtlCol="0">
            <a:normAutofit/>
          </a:bodyPr>
          <a:lstStyle>
            <a:lvl1pPr marL="457200" indent="-457200" algn="l" defTabSz="914400" rtl="0" eaLnBrk="1" latinLnBrk="0" hangingPunct="1">
              <a:lnSpc>
                <a:spcPct val="150000"/>
              </a:lnSpc>
              <a:spcBef>
                <a:spcPct val="20000"/>
              </a:spcBef>
              <a:buClr>
                <a:schemeClr val="accent2"/>
              </a:buClr>
              <a:buSzPct val="8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50000"/>
              </a:lnSpc>
              <a:spcBef>
                <a:spcPct val="20000"/>
              </a:spcBef>
              <a:buClr>
                <a:schemeClr val="accent6"/>
              </a:buClr>
              <a:buSzPct val="75000"/>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ct val="20000"/>
              </a:spcBef>
              <a:buClr>
                <a:srgbClr val="7030A0"/>
              </a:buClr>
              <a:buSzPct val="75000"/>
              <a:buFont typeface="Wingdings" panose="05000000000000000000" pitchFamily="2" charset="2"/>
              <a:buChar char="l"/>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smtClean="0"/>
              <a:t>进程同步</a:t>
            </a:r>
            <a:endParaRPr lang="en-US" altLang="zh-CN" dirty="0" smtClean="0"/>
          </a:p>
          <a:p>
            <a:pPr lvl="1"/>
            <a:r>
              <a:rPr lang="zh-CN" altLang="en-US" sz="2000" dirty="0" smtClean="0"/>
              <a:t>多</a:t>
            </a:r>
            <a:r>
              <a:rPr lang="zh-CN" altLang="en-US" sz="2000" dirty="0"/>
              <a:t>个相关进程在执行次序上进行协调</a:t>
            </a:r>
            <a:r>
              <a:rPr lang="zh-CN" altLang="en-US" sz="2000" dirty="0" smtClean="0"/>
              <a:t>，以便能</a:t>
            </a:r>
            <a:r>
              <a:rPr lang="zh-CN" altLang="en-US" sz="2000" dirty="0"/>
              <a:t>有效地共享资源和相互合作</a:t>
            </a:r>
            <a:r>
              <a:rPr lang="zh-CN" altLang="en-US" sz="2000" dirty="0" smtClean="0"/>
              <a:t>，使</a:t>
            </a:r>
            <a:r>
              <a:rPr lang="zh-CN" altLang="en-US" sz="2000" dirty="0"/>
              <a:t>程序的执行具有</a:t>
            </a:r>
            <a:r>
              <a:rPr lang="zh-CN" altLang="en-US" sz="2000" dirty="0">
                <a:solidFill>
                  <a:srgbClr val="FF0000"/>
                </a:solidFill>
              </a:rPr>
              <a:t>可</a:t>
            </a:r>
            <a:r>
              <a:rPr lang="zh-CN" altLang="en-US" sz="2000" dirty="0" smtClean="0">
                <a:solidFill>
                  <a:srgbClr val="FF0000"/>
                </a:solidFill>
              </a:rPr>
              <a:t>再现性</a:t>
            </a:r>
            <a:endParaRPr lang="zh-CN" altLang="en-US" sz="2000" dirty="0"/>
          </a:p>
        </p:txBody>
      </p:sp>
      <p:sp>
        <p:nvSpPr>
          <p:cNvPr id="19" name="AutoShape 39"/>
          <p:cNvSpPr>
            <a:spLocks noChangeArrowheads="1"/>
          </p:cNvSpPr>
          <p:nvPr/>
        </p:nvSpPr>
        <p:spPr bwMode="auto">
          <a:xfrm rot="10800000">
            <a:off x="4305974" y="5157192"/>
            <a:ext cx="1418154" cy="563540"/>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r>
              <a:rPr lang="zh-CN" altLang="en-US" sz="2000" b="1" dirty="0" smtClean="0">
                <a:solidFill>
                  <a:schemeClr val="tx1"/>
                </a:solidFill>
              </a:rPr>
              <a:t>临界资源</a:t>
            </a:r>
            <a:endParaRPr lang="zh-CN" altLang="en-US" sz="20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a:xfrm>
            <a:off x="142682" y="4256137"/>
            <a:ext cx="8856984" cy="2160240"/>
          </a:xfrm>
        </p:spPr>
        <p:txBody>
          <a:bodyPr>
            <a:noAutofit/>
          </a:bodyPr>
          <a:lstStyle/>
          <a:p>
            <a:pPr>
              <a:lnSpc>
                <a:spcPct val="160000"/>
              </a:lnSpc>
            </a:pPr>
            <a:r>
              <a:rPr lang="zh-CN" altLang="en-US" sz="2400" dirty="0"/>
              <a:t>临界资源：一次只允许一个进程使用的</a:t>
            </a:r>
            <a:r>
              <a:rPr lang="zh-CN" altLang="en-US" sz="2400" dirty="0" smtClean="0"/>
              <a:t>资源</a:t>
            </a:r>
            <a:r>
              <a:rPr lang="zh-CN" altLang="en-US" sz="2400" b="1" dirty="0" smtClean="0">
                <a:solidFill>
                  <a:schemeClr val="tx1"/>
                </a:solidFill>
                <a:sym typeface="+mn-ea"/>
              </a:rPr>
              <a:t>（包括硬件资源和软件资源，如打印机、共享变量等。）</a:t>
            </a:r>
            <a:endParaRPr lang="zh-CN" altLang="en-US" sz="2400" b="1" dirty="0" smtClean="0">
              <a:solidFill>
                <a:schemeClr val="tx1"/>
              </a:solidFill>
              <a:sym typeface="+mn-ea"/>
            </a:endParaRPr>
          </a:p>
          <a:p>
            <a:pPr>
              <a:lnSpc>
                <a:spcPct val="160000"/>
              </a:lnSpc>
            </a:pPr>
            <a:r>
              <a:rPr lang="zh-CN" altLang="en-US" sz="2400" dirty="0"/>
              <a:t>临界区：每个进程中，访问临界资源的那</a:t>
            </a:r>
            <a:r>
              <a:rPr lang="zh-CN" altLang="en-US" sz="2400" dirty="0" smtClean="0"/>
              <a:t>段</a:t>
            </a:r>
            <a:r>
              <a:rPr lang="zh-CN" altLang="en-US" sz="2400" dirty="0" smtClean="0">
                <a:solidFill>
                  <a:srgbClr val="FF0000"/>
                </a:solidFill>
              </a:rPr>
              <a:t>代码</a:t>
            </a:r>
            <a:endParaRPr lang="zh-CN" altLang="en-US" sz="2400" dirty="0">
              <a:solidFill>
                <a:srgbClr val="FF0000"/>
              </a:solidFill>
            </a:endParaRPr>
          </a:p>
          <a:p>
            <a:pPr>
              <a:lnSpc>
                <a:spcPct val="160000"/>
              </a:lnSpc>
            </a:pPr>
            <a:r>
              <a:rPr lang="zh-CN" altLang="en-US" sz="2400" dirty="0"/>
              <a:t>互斥</a:t>
            </a:r>
            <a:r>
              <a:rPr lang="zh-CN" altLang="en-US" sz="2400" dirty="0" smtClean="0"/>
              <a:t>：不</a:t>
            </a:r>
            <a:r>
              <a:rPr lang="zh-CN" altLang="en-US" sz="2400" dirty="0"/>
              <a:t>允许两个以上共享资源</a:t>
            </a:r>
            <a:r>
              <a:rPr lang="zh-CN" altLang="en-US" sz="2400" dirty="0" smtClean="0"/>
              <a:t>的进程</a:t>
            </a:r>
            <a:r>
              <a:rPr lang="zh-CN" altLang="en-US" sz="2400" dirty="0"/>
              <a:t>同时进入</a:t>
            </a:r>
            <a:r>
              <a:rPr lang="zh-CN" altLang="en-US" sz="2400" dirty="0" smtClean="0"/>
              <a:t>临界区</a:t>
            </a:r>
            <a:endParaRPr lang="zh-CN" altLang="en-US" sz="2400" dirty="0"/>
          </a:p>
        </p:txBody>
      </p:sp>
      <p:grpSp>
        <p:nvGrpSpPr>
          <p:cNvPr id="4" name="Group 3"/>
          <p:cNvGrpSpPr/>
          <p:nvPr/>
        </p:nvGrpSpPr>
        <p:grpSpPr bwMode="auto">
          <a:xfrm>
            <a:off x="915866" y="1204268"/>
            <a:ext cx="7760677" cy="2944812"/>
            <a:chOff x="398" y="2484"/>
            <a:chExt cx="5296" cy="1855"/>
          </a:xfrm>
        </p:grpSpPr>
        <p:sp>
          <p:nvSpPr>
            <p:cNvPr id="5" name="AutoShape 4"/>
            <p:cNvSpPr>
              <a:spLocks noChangeArrowheads="1"/>
            </p:cNvSpPr>
            <p:nvPr/>
          </p:nvSpPr>
          <p:spPr bwMode="auto">
            <a:xfrm>
              <a:off x="5289" y="2736"/>
              <a:ext cx="192" cy="240"/>
            </a:xfrm>
            <a:prstGeom prst="flowChartInternalStorage">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Text Box 5"/>
            <p:cNvSpPr txBox="1">
              <a:spLocks noChangeArrowheads="1"/>
            </p:cNvSpPr>
            <p:nvPr/>
          </p:nvSpPr>
          <p:spPr bwMode="auto">
            <a:xfrm>
              <a:off x="5025" y="2484"/>
              <a:ext cx="6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dirty="0"/>
                <a:t>pcb2</a:t>
              </a:r>
              <a:endParaRPr lang="en-US" altLang="zh-CN" sz="2000" b="1" dirty="0"/>
            </a:p>
          </p:txBody>
        </p:sp>
        <p:sp>
          <p:nvSpPr>
            <p:cNvPr id="7" name="Freeform 6"/>
            <p:cNvSpPr/>
            <p:nvPr/>
          </p:nvSpPr>
          <p:spPr bwMode="auto">
            <a:xfrm flipH="1">
              <a:off x="5025" y="2760"/>
              <a:ext cx="276" cy="168"/>
            </a:xfrm>
            <a:custGeom>
              <a:avLst/>
              <a:gdLst>
                <a:gd name="T0" fmla="*/ 0 w 276"/>
                <a:gd name="T1" fmla="*/ 0 h 168"/>
                <a:gd name="T2" fmla="*/ 180 w 276"/>
                <a:gd name="T3" fmla="*/ 0 h 168"/>
                <a:gd name="T4" fmla="*/ 180 w 276"/>
                <a:gd name="T5" fmla="*/ 168 h 168"/>
                <a:gd name="T6" fmla="*/ 276 w 276"/>
                <a:gd name="T7" fmla="*/ 168 h 168"/>
                <a:gd name="T8" fmla="*/ 0 60000 65536"/>
                <a:gd name="T9" fmla="*/ 0 60000 65536"/>
                <a:gd name="T10" fmla="*/ 0 60000 65536"/>
                <a:gd name="T11" fmla="*/ 0 60000 65536"/>
                <a:gd name="T12" fmla="*/ 0 w 276"/>
                <a:gd name="T13" fmla="*/ 0 h 168"/>
                <a:gd name="T14" fmla="*/ 276 w 276"/>
                <a:gd name="T15" fmla="*/ 168 h 168"/>
              </a:gdLst>
              <a:ahLst/>
              <a:cxnLst>
                <a:cxn ang="T8">
                  <a:pos x="T0" y="T1"/>
                </a:cxn>
                <a:cxn ang="T9">
                  <a:pos x="T2" y="T3"/>
                </a:cxn>
                <a:cxn ang="T10">
                  <a:pos x="T4" y="T5"/>
                </a:cxn>
                <a:cxn ang="T11">
                  <a:pos x="T6" y="T7"/>
                </a:cxn>
              </a:cxnLst>
              <a:rect l="T12" t="T13" r="T14" b="T15"/>
              <a:pathLst>
                <a:path w="276" h="168">
                  <a:moveTo>
                    <a:pt x="0" y="0"/>
                  </a:moveTo>
                  <a:lnTo>
                    <a:pt x="180" y="0"/>
                  </a:lnTo>
                  <a:lnTo>
                    <a:pt x="180" y="168"/>
                  </a:lnTo>
                  <a:lnTo>
                    <a:pt x="276" y="168"/>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Group 7"/>
            <p:cNvGrpSpPr/>
            <p:nvPr/>
          </p:nvGrpSpPr>
          <p:grpSpPr bwMode="auto">
            <a:xfrm>
              <a:off x="398" y="2568"/>
              <a:ext cx="4656" cy="1771"/>
              <a:chOff x="480" y="2208"/>
              <a:chExt cx="4656" cy="1771"/>
            </a:xfrm>
          </p:grpSpPr>
          <p:pic>
            <p:nvPicPr>
              <p:cNvPr id="9" name="Picture 8" descr="bs01090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84" y="3216"/>
                <a:ext cx="776"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9"/>
              <p:cNvSpPr>
                <a:spLocks noChangeArrowheads="1"/>
              </p:cNvSpPr>
              <p:nvPr/>
            </p:nvSpPr>
            <p:spPr bwMode="auto">
              <a:xfrm>
                <a:off x="1056" y="2496"/>
                <a:ext cx="624" cy="1296"/>
              </a:xfrm>
              <a:prstGeom prst="flowChartPunchedTape">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p>
                <a:pPr fontAlgn="t"/>
                <a:r>
                  <a:rPr lang="zh-CN" altLang="en-US" b="1" dirty="0"/>
                  <a:t>程序1</a:t>
                </a:r>
                <a:endParaRPr lang="zh-CN" altLang="en-US" b="1" dirty="0"/>
              </a:p>
              <a:p>
                <a:pPr fontAlgn="t"/>
                <a:endParaRPr lang="zh-CN" altLang="en-US" b="1" dirty="0"/>
              </a:p>
              <a:p>
                <a:pPr fontAlgn="t"/>
                <a:endParaRPr lang="zh-CN" altLang="en-US" b="1" dirty="0"/>
              </a:p>
              <a:p>
                <a:pPr fontAlgn="t"/>
                <a:r>
                  <a:rPr lang="en-US" altLang="zh-CN" sz="2000" b="1" dirty="0" smtClean="0">
                    <a:solidFill>
                      <a:srgbClr val="FF0000"/>
                    </a:solidFill>
                  </a:rPr>
                  <a:t>X=X+1</a:t>
                </a:r>
                <a:endParaRPr lang="en-US" altLang="zh-CN" sz="2000" b="1" dirty="0">
                  <a:solidFill>
                    <a:srgbClr val="FF0000"/>
                  </a:solidFill>
                </a:endParaRPr>
              </a:p>
              <a:p>
                <a:pPr fontAlgn="t"/>
                <a:endParaRPr lang="en-US" altLang="zh-CN" b="1" dirty="0"/>
              </a:p>
              <a:p>
                <a:pPr fontAlgn="t"/>
                <a:r>
                  <a:rPr lang="en-US" altLang="zh-CN" sz="2000" b="1" dirty="0"/>
                  <a:t>output</a:t>
                </a:r>
                <a:endParaRPr lang="en-US" altLang="zh-CN" sz="2000" b="1" dirty="0"/>
              </a:p>
              <a:p>
                <a:pPr fontAlgn="t"/>
                <a:endParaRPr lang="en-US" altLang="zh-CN" b="1" dirty="0"/>
              </a:p>
              <a:p>
                <a:pPr fontAlgn="t"/>
                <a:endParaRPr lang="en-US" altLang="zh-CN" b="1" dirty="0"/>
              </a:p>
              <a:p>
                <a:pPr fontAlgn="t"/>
                <a:endParaRPr lang="en-US" altLang="zh-CN" b="1" dirty="0"/>
              </a:p>
            </p:txBody>
          </p:sp>
          <p:sp>
            <p:nvSpPr>
              <p:cNvPr id="11" name="AutoShape 10"/>
              <p:cNvSpPr>
                <a:spLocks noChangeArrowheads="1"/>
              </p:cNvSpPr>
              <p:nvPr/>
            </p:nvSpPr>
            <p:spPr bwMode="auto">
              <a:xfrm>
                <a:off x="4512" y="2484"/>
                <a:ext cx="624" cy="1356"/>
              </a:xfrm>
              <a:prstGeom prst="flowChartPunchedTape">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r>
                  <a:rPr lang="zh-CN" altLang="en-US" b="1" dirty="0"/>
                  <a:t>程序2</a:t>
                </a:r>
                <a:endParaRPr lang="zh-CN" altLang="en-US" b="1" dirty="0"/>
              </a:p>
              <a:p>
                <a:endParaRPr lang="zh-CN" altLang="en-US" b="1" dirty="0"/>
              </a:p>
              <a:p>
                <a:endParaRPr lang="zh-CN" altLang="en-US" b="1" dirty="0"/>
              </a:p>
              <a:p>
                <a:r>
                  <a:rPr lang="en-US" altLang="zh-CN" sz="2000" b="1" dirty="0" smtClean="0">
                    <a:solidFill>
                      <a:srgbClr val="FF0000"/>
                    </a:solidFill>
                  </a:rPr>
                  <a:t>X=X+1</a:t>
                </a:r>
                <a:endParaRPr lang="en-US" altLang="zh-CN" sz="2000" b="1" dirty="0">
                  <a:solidFill>
                    <a:srgbClr val="FF0000"/>
                  </a:solidFill>
                </a:endParaRPr>
              </a:p>
              <a:p>
                <a:endParaRPr lang="en-US" altLang="zh-CN" sz="2000" b="1" dirty="0"/>
              </a:p>
              <a:p>
                <a:r>
                  <a:rPr lang="en-US" altLang="zh-CN" sz="2000" b="1" dirty="0"/>
                  <a:t>output</a:t>
                </a:r>
                <a:endParaRPr lang="en-US" altLang="zh-CN" sz="2000" b="1" dirty="0"/>
              </a:p>
              <a:p>
                <a:endParaRPr lang="en-US" altLang="zh-CN" b="1" dirty="0"/>
              </a:p>
              <a:p>
                <a:endParaRPr lang="en-US" altLang="zh-CN" b="1" dirty="0"/>
              </a:p>
              <a:p>
                <a:endParaRPr lang="en-US" altLang="zh-CN" b="1" dirty="0"/>
              </a:p>
            </p:txBody>
          </p:sp>
          <p:sp>
            <p:nvSpPr>
              <p:cNvPr id="12" name="Rectangle 11">
                <a:hlinkClick r:id="rId2" action="ppaction://hlinksldjump"/>
              </p:cNvPr>
              <p:cNvSpPr>
                <a:spLocks noChangeArrowheads="1"/>
              </p:cNvSpPr>
              <p:nvPr/>
            </p:nvSpPr>
            <p:spPr bwMode="auto">
              <a:xfrm>
                <a:off x="2496" y="2256"/>
                <a:ext cx="1296" cy="3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r>
                  <a:rPr lang="zh-CN" altLang="en-US" sz="2000" b="1" dirty="0"/>
                  <a:t>内存</a:t>
                </a:r>
                <a:r>
                  <a:rPr lang="zh-CN" altLang="en-US" sz="2000" b="1" dirty="0" smtClean="0"/>
                  <a:t>变量</a:t>
                </a:r>
                <a:r>
                  <a:rPr lang="en-US" altLang="zh-CN" sz="2000" b="1" dirty="0" smtClean="0">
                    <a:solidFill>
                      <a:srgbClr val="FF0000"/>
                    </a:solidFill>
                  </a:rPr>
                  <a:t>X</a:t>
                </a:r>
                <a:endParaRPr lang="en-US" altLang="zh-CN" sz="2000" b="1" dirty="0">
                  <a:solidFill>
                    <a:srgbClr val="FF0000"/>
                  </a:solidFill>
                </a:endParaRPr>
              </a:p>
            </p:txBody>
          </p:sp>
          <p:sp>
            <p:nvSpPr>
              <p:cNvPr id="13" name="AutoShape 12"/>
              <p:cNvSpPr>
                <a:spLocks noChangeArrowheads="1"/>
              </p:cNvSpPr>
              <p:nvPr/>
            </p:nvSpPr>
            <p:spPr bwMode="auto">
              <a:xfrm>
                <a:off x="624" y="2448"/>
                <a:ext cx="192" cy="240"/>
              </a:xfrm>
              <a:prstGeom prst="flowChartInternalStorage">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13"/>
              <p:cNvSpPr txBox="1">
                <a:spLocks noChangeArrowheads="1"/>
              </p:cNvSpPr>
              <p:nvPr/>
            </p:nvSpPr>
            <p:spPr bwMode="auto">
              <a:xfrm>
                <a:off x="480" y="2208"/>
                <a:ext cx="6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dirty="0"/>
                  <a:t>pcb1</a:t>
                </a:r>
                <a:endParaRPr lang="en-US" altLang="zh-CN" sz="2000" b="1" dirty="0"/>
              </a:p>
            </p:txBody>
          </p:sp>
          <p:sp>
            <p:nvSpPr>
              <p:cNvPr id="15" name="Freeform 14"/>
              <p:cNvSpPr/>
              <p:nvPr/>
            </p:nvSpPr>
            <p:spPr bwMode="auto">
              <a:xfrm>
                <a:off x="768" y="2472"/>
                <a:ext cx="276" cy="168"/>
              </a:xfrm>
              <a:custGeom>
                <a:avLst/>
                <a:gdLst>
                  <a:gd name="T0" fmla="*/ 0 w 276"/>
                  <a:gd name="T1" fmla="*/ 0 h 168"/>
                  <a:gd name="T2" fmla="*/ 180 w 276"/>
                  <a:gd name="T3" fmla="*/ 0 h 168"/>
                  <a:gd name="T4" fmla="*/ 180 w 276"/>
                  <a:gd name="T5" fmla="*/ 168 h 168"/>
                  <a:gd name="T6" fmla="*/ 276 w 276"/>
                  <a:gd name="T7" fmla="*/ 168 h 168"/>
                  <a:gd name="T8" fmla="*/ 0 60000 65536"/>
                  <a:gd name="T9" fmla="*/ 0 60000 65536"/>
                  <a:gd name="T10" fmla="*/ 0 60000 65536"/>
                  <a:gd name="T11" fmla="*/ 0 60000 65536"/>
                  <a:gd name="T12" fmla="*/ 0 w 276"/>
                  <a:gd name="T13" fmla="*/ 0 h 168"/>
                  <a:gd name="T14" fmla="*/ 276 w 276"/>
                  <a:gd name="T15" fmla="*/ 168 h 168"/>
                </a:gdLst>
                <a:ahLst/>
                <a:cxnLst>
                  <a:cxn ang="T8">
                    <a:pos x="T0" y="T1"/>
                  </a:cxn>
                  <a:cxn ang="T9">
                    <a:pos x="T2" y="T3"/>
                  </a:cxn>
                  <a:cxn ang="T10">
                    <a:pos x="T4" y="T5"/>
                  </a:cxn>
                  <a:cxn ang="T11">
                    <a:pos x="T6" y="T7"/>
                  </a:cxn>
                </a:cxnLst>
                <a:rect l="T12" t="T13" r="T14" b="T15"/>
                <a:pathLst>
                  <a:path w="276" h="168">
                    <a:moveTo>
                      <a:pt x="0" y="0"/>
                    </a:moveTo>
                    <a:lnTo>
                      <a:pt x="180" y="0"/>
                    </a:lnTo>
                    <a:lnTo>
                      <a:pt x="180" y="168"/>
                    </a:lnTo>
                    <a:lnTo>
                      <a:pt x="276" y="168"/>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Line 15"/>
              <p:cNvSpPr>
                <a:spLocks noChangeShapeType="1"/>
              </p:cNvSpPr>
              <p:nvPr/>
            </p:nvSpPr>
            <p:spPr bwMode="auto">
              <a:xfrm flipV="1">
                <a:off x="1680" y="2400"/>
                <a:ext cx="816" cy="480"/>
              </a:xfrm>
              <a:prstGeom prst="line">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a:off x="3792" y="2424"/>
                <a:ext cx="720" cy="504"/>
              </a:xfrm>
              <a:prstGeom prst="line">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a:off x="1632" y="3408"/>
                <a:ext cx="1152" cy="192"/>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flipH="1">
                <a:off x="3552" y="3408"/>
                <a:ext cx="1008" cy="240"/>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a:t>
            </a:r>
            <a:r>
              <a:rPr lang="zh-CN" altLang="en-US" dirty="0" smtClean="0"/>
              <a:t>管理</a:t>
            </a:r>
            <a:endParaRPr lang="zh-CN" altLang="en-US" dirty="0"/>
          </a:p>
        </p:txBody>
      </p:sp>
      <p:sp>
        <p:nvSpPr>
          <p:cNvPr id="3" name="内容占位符 2"/>
          <p:cNvSpPr>
            <a:spLocks noGrp="1"/>
          </p:cNvSpPr>
          <p:nvPr>
            <p:ph idx="1"/>
          </p:nvPr>
        </p:nvSpPr>
        <p:spPr/>
        <p:txBody>
          <a:bodyPr>
            <a:normAutofit/>
          </a:bodyPr>
          <a:lstStyle/>
          <a:p>
            <a:r>
              <a:rPr lang="zh-CN" altLang="en-US" dirty="0"/>
              <a:t>同步机制应遵循的</a:t>
            </a:r>
            <a:r>
              <a:rPr lang="zh-CN" altLang="en-US" dirty="0" smtClean="0"/>
              <a:t>规则</a:t>
            </a:r>
            <a:endParaRPr lang="en-US" altLang="zh-CN" dirty="0" smtClean="0"/>
          </a:p>
          <a:p>
            <a:pPr lvl="1"/>
            <a:r>
              <a:rPr lang="zh-CN" altLang="en-US" dirty="0" smtClean="0"/>
              <a:t>空闲</a:t>
            </a:r>
            <a:r>
              <a:rPr lang="zh-CN" altLang="en-US" dirty="0"/>
              <a:t>让</a:t>
            </a:r>
            <a:r>
              <a:rPr lang="zh-CN" altLang="en-US" dirty="0" smtClean="0"/>
              <a:t>进</a:t>
            </a:r>
            <a:endParaRPr lang="en-US" altLang="zh-CN" dirty="0" smtClean="0"/>
          </a:p>
          <a:p>
            <a:pPr lvl="1"/>
            <a:r>
              <a:rPr lang="zh-CN" altLang="en-US" dirty="0" smtClean="0"/>
              <a:t>忙</a:t>
            </a:r>
            <a:r>
              <a:rPr lang="zh-CN" altLang="en-US" dirty="0"/>
              <a:t>则</a:t>
            </a:r>
            <a:r>
              <a:rPr lang="zh-CN" altLang="en-US" dirty="0" smtClean="0"/>
              <a:t>等待</a:t>
            </a:r>
            <a:endParaRPr lang="zh-CN" altLang="en-US" dirty="0"/>
          </a:p>
          <a:p>
            <a:pPr lvl="1"/>
            <a:r>
              <a:rPr lang="zh-CN" altLang="en-US" dirty="0"/>
              <a:t>有限</a:t>
            </a:r>
            <a:r>
              <a:rPr lang="zh-CN" altLang="en-US" dirty="0" smtClean="0"/>
              <a:t>等待</a:t>
            </a:r>
            <a:endParaRPr lang="en-US" altLang="zh-CN" dirty="0" smtClean="0"/>
          </a:p>
          <a:p>
            <a:pPr lvl="1"/>
            <a:r>
              <a:rPr lang="zh-CN" altLang="en-US" dirty="0" smtClean="0"/>
              <a:t>让</a:t>
            </a:r>
            <a:r>
              <a:rPr lang="zh-CN" altLang="en-US" dirty="0"/>
              <a:t>权</a:t>
            </a:r>
            <a:r>
              <a:rPr lang="zh-CN" altLang="en-US" dirty="0" smtClean="0"/>
              <a:t>等待</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a:t>
            </a:r>
            <a:r>
              <a:rPr lang="zh-CN" altLang="en-US" dirty="0" smtClean="0"/>
              <a:t>管理</a:t>
            </a:r>
            <a:endParaRPr lang="zh-CN" altLang="en-US" dirty="0"/>
          </a:p>
        </p:txBody>
      </p:sp>
      <p:sp>
        <p:nvSpPr>
          <p:cNvPr id="3" name="内容占位符 2"/>
          <p:cNvSpPr>
            <a:spLocks noGrp="1"/>
          </p:cNvSpPr>
          <p:nvPr>
            <p:ph idx="1"/>
          </p:nvPr>
        </p:nvSpPr>
        <p:spPr>
          <a:xfrm>
            <a:off x="457200" y="1124744"/>
            <a:ext cx="8229600" cy="5400600"/>
          </a:xfrm>
        </p:spPr>
        <p:txBody>
          <a:bodyPr>
            <a:normAutofit fontScale="92500" lnSpcReduction="10000"/>
          </a:bodyPr>
          <a:lstStyle/>
          <a:p>
            <a:r>
              <a:rPr lang="zh-CN" altLang="en-US" dirty="0"/>
              <a:t>信号量</a:t>
            </a:r>
            <a:endParaRPr lang="en-US" altLang="zh-CN" dirty="0" smtClean="0"/>
          </a:p>
          <a:p>
            <a:pPr lvl="1"/>
            <a:r>
              <a:rPr lang="en-US" altLang="zh-CN" dirty="0" smtClean="0"/>
              <a:t>1965</a:t>
            </a:r>
            <a:r>
              <a:rPr lang="zh-CN" altLang="en-US" dirty="0"/>
              <a:t>年，荷兰学者</a:t>
            </a:r>
            <a:r>
              <a:rPr lang="en-US" altLang="zh-CN" dirty="0" err="1"/>
              <a:t>Edsger</a:t>
            </a:r>
            <a:r>
              <a:rPr lang="en-US" altLang="zh-CN" dirty="0"/>
              <a:t> </a:t>
            </a:r>
            <a:r>
              <a:rPr lang="en-US" altLang="zh-CN" dirty="0" err="1"/>
              <a:t>Dijkstra</a:t>
            </a:r>
            <a:r>
              <a:rPr lang="zh-CN" altLang="en-US" dirty="0" smtClean="0"/>
              <a:t>提出</a:t>
            </a:r>
            <a:r>
              <a:rPr lang="zh-CN" altLang="en-US" b="1" dirty="0">
                <a:solidFill>
                  <a:srgbClr val="FF0000"/>
                </a:solidFill>
              </a:rPr>
              <a:t>信号量</a:t>
            </a:r>
            <a:r>
              <a:rPr lang="en-US" altLang="zh-CN" dirty="0"/>
              <a:t>(</a:t>
            </a:r>
            <a:r>
              <a:rPr lang="en-US" altLang="zh-CN" dirty="0" smtClean="0"/>
              <a:t>Semaphore)</a:t>
            </a:r>
            <a:r>
              <a:rPr lang="zh-CN" altLang="en-US" dirty="0" smtClean="0"/>
              <a:t>机制作为进程同步工具</a:t>
            </a:r>
            <a:endParaRPr lang="en-US" altLang="zh-CN" dirty="0" smtClean="0"/>
          </a:p>
          <a:p>
            <a:pPr lvl="1"/>
            <a:r>
              <a:rPr lang="zh-CN" altLang="en-US" dirty="0" smtClean="0"/>
              <a:t>信号量</a:t>
            </a:r>
            <a:r>
              <a:rPr lang="en-US" altLang="zh-CN" dirty="0" smtClean="0"/>
              <a:t>S</a:t>
            </a:r>
            <a:r>
              <a:rPr lang="zh-CN" altLang="en-US" dirty="0" smtClean="0"/>
              <a:t>是一</a:t>
            </a:r>
            <a:r>
              <a:rPr lang="zh-CN" altLang="en-US" dirty="0"/>
              <a:t>个</a:t>
            </a:r>
            <a:r>
              <a:rPr lang="zh-CN" altLang="en-US" b="1" dirty="0" smtClean="0">
                <a:solidFill>
                  <a:srgbClr val="FF0000"/>
                </a:solidFill>
              </a:rPr>
              <a:t>整数</a:t>
            </a:r>
            <a:r>
              <a:rPr lang="zh-CN" altLang="en-US" dirty="0" smtClean="0"/>
              <a:t>，</a:t>
            </a:r>
            <a:r>
              <a:rPr lang="zh-CN" altLang="en-US" dirty="0"/>
              <a:t>除初始化外，仅能通过两</a:t>
            </a:r>
            <a:r>
              <a:rPr lang="zh-CN" altLang="en-US" dirty="0" smtClean="0"/>
              <a:t>个的</a:t>
            </a:r>
            <a:r>
              <a:rPr lang="zh-CN" altLang="en-US" dirty="0"/>
              <a:t>原子</a:t>
            </a:r>
            <a:r>
              <a:rPr lang="zh-CN" altLang="en-US" dirty="0" smtClean="0"/>
              <a:t>操作</a:t>
            </a:r>
            <a:r>
              <a:rPr lang="en-US" altLang="zh-CN" dirty="0" smtClean="0"/>
              <a:t> </a:t>
            </a:r>
            <a:r>
              <a:rPr lang="en-US" altLang="zh-CN" dirty="0"/>
              <a:t>wait(S)</a:t>
            </a:r>
            <a:r>
              <a:rPr lang="zh-CN" altLang="en-US" dirty="0"/>
              <a:t>和</a:t>
            </a:r>
            <a:r>
              <a:rPr lang="en-US" altLang="zh-CN" dirty="0"/>
              <a:t>signal(S)</a:t>
            </a:r>
            <a:r>
              <a:rPr lang="zh-CN" altLang="en-US" dirty="0"/>
              <a:t>来</a:t>
            </a:r>
            <a:r>
              <a:rPr lang="zh-CN" altLang="en-US" dirty="0" smtClean="0"/>
              <a:t>访问</a:t>
            </a:r>
            <a:endParaRPr lang="en-US" altLang="zh-CN" dirty="0" smtClean="0"/>
          </a:p>
          <a:p>
            <a:pPr marL="0" indent="0">
              <a:buNone/>
            </a:pPr>
            <a:r>
              <a:rPr lang="zh-CN" altLang="en-US" dirty="0" smtClean="0"/>
              <a:t>        </a:t>
            </a:r>
            <a:r>
              <a:rPr lang="en-US" altLang="zh-CN" sz="2200" dirty="0" smtClean="0"/>
              <a:t>wait(S</a:t>
            </a:r>
            <a:r>
              <a:rPr lang="en-US" altLang="zh-CN" sz="2200" dirty="0"/>
              <a:t>):      while S≤0 do no-op</a:t>
            </a:r>
            <a:endParaRPr lang="en-US" altLang="zh-CN" sz="2200" dirty="0"/>
          </a:p>
          <a:p>
            <a:pPr marL="0" indent="0">
              <a:buNone/>
            </a:pPr>
            <a:r>
              <a:rPr lang="en-US" altLang="zh-CN" sz="2200" dirty="0"/>
              <a:t>                          </a:t>
            </a:r>
            <a:r>
              <a:rPr lang="en-US" altLang="zh-CN" sz="2200" dirty="0" smtClean="0"/>
              <a:t> S</a:t>
            </a:r>
            <a:r>
              <a:rPr lang="en-US" altLang="zh-CN" sz="2200" dirty="0"/>
              <a:t>:=S-1</a:t>
            </a:r>
            <a:r>
              <a:rPr lang="en-US" altLang="zh-CN" sz="2200" dirty="0" smtClean="0"/>
              <a:t>;</a:t>
            </a:r>
            <a:endParaRPr lang="en-US" altLang="zh-CN" sz="2200" dirty="0" smtClean="0"/>
          </a:p>
          <a:p>
            <a:pPr marL="0" indent="0">
              <a:buNone/>
            </a:pPr>
            <a:endParaRPr lang="en-US" altLang="zh-CN" sz="2200" dirty="0"/>
          </a:p>
          <a:p>
            <a:pPr marL="0" indent="0">
              <a:buNone/>
            </a:pPr>
            <a:r>
              <a:rPr lang="en-US" altLang="zh-CN" sz="2200" dirty="0"/>
              <a:t>     </a:t>
            </a:r>
            <a:r>
              <a:rPr lang="en-US" altLang="zh-CN" sz="2200" dirty="0" smtClean="0"/>
              <a:t>    signal(S</a:t>
            </a:r>
            <a:r>
              <a:rPr lang="en-US" altLang="zh-CN" sz="2200" dirty="0"/>
              <a:t>):   S:=S+1;</a:t>
            </a:r>
            <a:endParaRPr lang="en-US" altLang="zh-CN" sz="2200" dirty="0"/>
          </a:p>
          <a:p>
            <a:pPr lvl="1"/>
            <a:r>
              <a:rPr lang="zh-CN" altLang="en-US" dirty="0" smtClean="0"/>
              <a:t>缺点</a:t>
            </a:r>
            <a:r>
              <a:rPr lang="zh-CN" altLang="en-US" dirty="0"/>
              <a:t>：没有遵循“让权等待”的</a:t>
            </a:r>
            <a:r>
              <a:rPr lang="zh-CN" altLang="en-US" dirty="0" smtClean="0"/>
              <a:t>原则</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a:xfrm>
            <a:off x="107504" y="1052736"/>
            <a:ext cx="8928992" cy="5544616"/>
          </a:xfrm>
        </p:spPr>
        <p:txBody>
          <a:bodyPr>
            <a:normAutofit fontScale="90000" lnSpcReduction="10000"/>
          </a:bodyPr>
          <a:lstStyle/>
          <a:p>
            <a:r>
              <a:rPr lang="zh-CN" altLang="en-US" sz="2400" dirty="0"/>
              <a:t>利用信号量实现进程互斥 </a:t>
            </a:r>
            <a:endParaRPr lang="en-US" altLang="zh-CN" sz="2400" dirty="0" smtClean="0">
              <a:latin typeface="宋体" panose="02010600030101010101" pitchFamily="2" charset="-122"/>
            </a:endParaRPr>
          </a:p>
          <a:p>
            <a:pPr lvl="1"/>
            <a:r>
              <a:rPr lang="zh-CN" altLang="en-US" sz="2000" dirty="0" smtClean="0">
                <a:latin typeface="宋体" panose="02010600030101010101" pitchFamily="2" charset="-122"/>
              </a:rPr>
              <a:t>为使</a:t>
            </a:r>
            <a:r>
              <a:rPr lang="zh-CN" altLang="en-US" sz="2000" dirty="0">
                <a:latin typeface="宋体" panose="02010600030101010101" pitchFamily="2" charset="-122"/>
              </a:rPr>
              <a:t>多个</a:t>
            </a:r>
            <a:r>
              <a:rPr lang="zh-CN" altLang="en-US" sz="2000" dirty="0" smtClean="0">
                <a:latin typeface="宋体" panose="02010600030101010101" pitchFamily="2" charset="-122"/>
              </a:rPr>
              <a:t>进程互斥访问临界资源，为</a:t>
            </a:r>
            <a:r>
              <a:rPr lang="zh-CN" altLang="en-US" sz="2000" dirty="0">
                <a:latin typeface="宋体" panose="02010600030101010101" pitchFamily="2" charset="-122"/>
              </a:rPr>
              <a:t>该资源</a:t>
            </a:r>
            <a:r>
              <a:rPr lang="zh-CN" altLang="en-US" sz="2000" dirty="0" smtClean="0">
                <a:latin typeface="宋体" panose="02010600030101010101" pitchFamily="2" charset="-122"/>
              </a:rPr>
              <a:t>设置</a:t>
            </a:r>
            <a:r>
              <a:rPr lang="zh-CN" altLang="en-US" sz="2000" dirty="0" smtClean="0">
                <a:solidFill>
                  <a:srgbClr val="FF0000"/>
                </a:solidFill>
                <a:latin typeface="宋体" panose="02010600030101010101" pitchFamily="2" charset="-122"/>
              </a:rPr>
              <a:t>初值</a:t>
            </a:r>
            <a:r>
              <a:rPr lang="zh-CN" altLang="en-US" sz="2000" dirty="0">
                <a:solidFill>
                  <a:srgbClr val="FF0000"/>
                </a:solidFill>
                <a:latin typeface="宋体" panose="02010600030101010101" pitchFamily="2" charset="-122"/>
              </a:rPr>
              <a:t>为</a:t>
            </a:r>
            <a:r>
              <a:rPr lang="en-US" altLang="zh-CN" sz="2000" dirty="0">
                <a:solidFill>
                  <a:srgbClr val="FF0000"/>
                </a:solidFill>
              </a:rPr>
              <a:t>1</a:t>
            </a:r>
            <a:r>
              <a:rPr lang="zh-CN" altLang="en-US" sz="2000" dirty="0" smtClean="0">
                <a:latin typeface="宋体" panose="02010600030101010101" pitchFamily="2" charset="-122"/>
              </a:rPr>
              <a:t>的信号量</a:t>
            </a:r>
            <a:r>
              <a:rPr lang="en-US" altLang="zh-CN" sz="2000" dirty="0"/>
              <a:t>S</a:t>
            </a:r>
            <a:r>
              <a:rPr lang="zh-CN" altLang="en-US" sz="2000" dirty="0" smtClean="0">
                <a:latin typeface="宋体" panose="02010600030101010101" pitchFamily="2" charset="-122"/>
              </a:rPr>
              <a:t>，并将临界区</a:t>
            </a:r>
            <a:r>
              <a:rPr lang="zh-CN" altLang="en-US" sz="2000" dirty="0">
                <a:latin typeface="宋体" panose="02010600030101010101" pitchFamily="2" charset="-122"/>
              </a:rPr>
              <a:t>置于</a:t>
            </a:r>
            <a:r>
              <a:rPr lang="en-US" altLang="zh-CN" sz="2000" dirty="0"/>
              <a:t>wait(S)</a:t>
            </a:r>
            <a:r>
              <a:rPr lang="zh-CN" altLang="en-US" sz="2000" dirty="0">
                <a:latin typeface="宋体" panose="02010600030101010101" pitchFamily="2" charset="-122"/>
              </a:rPr>
              <a:t>和</a:t>
            </a:r>
            <a:r>
              <a:rPr lang="en-US" altLang="zh-CN" sz="2000" dirty="0"/>
              <a:t>signal(S)</a:t>
            </a:r>
            <a:r>
              <a:rPr lang="zh-CN" altLang="en-US" sz="2000" dirty="0" smtClean="0">
                <a:latin typeface="宋体" panose="02010600030101010101" pitchFamily="2" charset="-122"/>
              </a:rPr>
              <a:t>操作</a:t>
            </a:r>
            <a:r>
              <a:rPr lang="zh-CN" altLang="en-US" sz="2000" dirty="0">
                <a:latin typeface="宋体" panose="02010600030101010101" pitchFamily="2" charset="-122"/>
              </a:rPr>
              <a:t>之</a:t>
            </a:r>
            <a:r>
              <a:rPr lang="zh-CN" altLang="en-US" sz="2000" dirty="0" smtClean="0">
                <a:latin typeface="宋体" panose="02010600030101010101" pitchFamily="2" charset="-122"/>
              </a:rPr>
              <a:t>间</a:t>
            </a:r>
            <a:r>
              <a:rPr lang="zh-CN" altLang="en-US" sz="2000" dirty="0" smtClean="0"/>
              <a:t>。</a:t>
            </a:r>
            <a:endParaRPr lang="zh-CN" altLang="en-US" sz="2000" dirty="0" smtClean="0"/>
          </a:p>
          <a:p>
            <a:pPr lvl="1"/>
            <a:endParaRPr lang="zh-CN" altLang="en-US" sz="2000" dirty="0" smtClean="0"/>
          </a:p>
          <a:p>
            <a:pPr lvl="1"/>
            <a:endParaRPr lang="zh-CN" altLang="en-US" sz="2000" dirty="0" smtClean="0"/>
          </a:p>
          <a:p>
            <a:pPr lvl="1"/>
            <a:endParaRPr lang="zh-CN" altLang="en-US" sz="2000" dirty="0" smtClean="0"/>
          </a:p>
          <a:p>
            <a:pPr lvl="1"/>
            <a:endParaRPr lang="zh-CN" altLang="en-US" sz="2000" dirty="0" smtClean="0"/>
          </a:p>
          <a:p>
            <a:pPr algn="l">
              <a:spcBef>
                <a:spcPct val="50000"/>
              </a:spcBef>
              <a:buFontTx/>
              <a:buChar char="•"/>
            </a:pPr>
            <a:endParaRPr lang="zh-CN" altLang="en-US" sz="1800" b="1" dirty="0" smtClean="0">
              <a:latin typeface="Times New Roman" panose="02020603050405020304" pitchFamily="18" charset="0"/>
              <a:sym typeface="+mn-ea"/>
            </a:endParaRPr>
          </a:p>
          <a:p>
            <a:pPr algn="l">
              <a:spcBef>
                <a:spcPct val="50000"/>
              </a:spcBef>
              <a:buFontTx/>
              <a:buChar char="•"/>
            </a:pPr>
            <a:endParaRPr lang="zh-CN" altLang="en-US" sz="1800" b="1" dirty="0" smtClean="0">
              <a:latin typeface="Times New Roman" panose="02020603050405020304" pitchFamily="18" charset="0"/>
              <a:sym typeface="+mn-ea"/>
            </a:endParaRPr>
          </a:p>
          <a:p>
            <a:pPr algn="l">
              <a:spcBef>
                <a:spcPct val="50000"/>
              </a:spcBef>
              <a:buFontTx/>
              <a:buChar char="•"/>
            </a:pPr>
            <a:r>
              <a:rPr lang="zh-CN" altLang="en-US" sz="2000" b="1" dirty="0" smtClean="0">
                <a:latin typeface="Times New Roman" panose="02020603050405020304" pitchFamily="18" charset="0"/>
                <a:sym typeface="+mn-ea"/>
              </a:rPr>
              <a:t>引入进程的目的：是为了使多个程序并发执行，以改善资源利用率及提高系统的吞吐量，用</a:t>
            </a:r>
            <a:r>
              <a:rPr lang="zh-CN" altLang="en-US" sz="1800" b="1" dirty="0" smtClean="0">
                <a:sym typeface="+mn-ea"/>
              </a:rPr>
              <a:t>进程代表运行的程序。</a:t>
            </a:r>
            <a:endParaRPr lang="zh-CN" altLang="en-US" sz="1800" b="1" dirty="0" smtClean="0">
              <a:sym typeface="+mn-ea"/>
            </a:endParaRPr>
          </a:p>
          <a:p>
            <a:pPr algn="l">
              <a:spcBef>
                <a:spcPct val="50000"/>
              </a:spcBef>
              <a:buFontTx/>
              <a:buChar char="•"/>
            </a:pPr>
            <a:r>
              <a:rPr lang="zh-CN" altLang="en-US" sz="2000" b="1" dirty="0" smtClean="0">
                <a:sym typeface="+mn-ea"/>
              </a:rPr>
              <a:t>建立进程的同步机制，对并发程序之间的相互牵连加以控制。</a:t>
            </a:r>
            <a:endParaRPr lang="zh-CN" altLang="en-US" sz="2000" b="1" dirty="0" smtClean="0">
              <a:sym typeface="+mn-ea"/>
            </a:endParaRPr>
          </a:p>
        </p:txBody>
      </p:sp>
      <p:grpSp>
        <p:nvGrpSpPr>
          <p:cNvPr id="4" name="组合 3"/>
          <p:cNvGrpSpPr/>
          <p:nvPr/>
        </p:nvGrpSpPr>
        <p:grpSpPr>
          <a:xfrm>
            <a:off x="1232535" y="2326640"/>
            <a:ext cx="6772893" cy="3107843"/>
            <a:chOff x="1493" y="4244"/>
            <a:chExt cx="13120" cy="6221"/>
          </a:xfrm>
        </p:grpSpPr>
        <p:sp>
          <p:nvSpPr>
            <p:cNvPr id="8" name="Rectangle 9"/>
            <p:cNvSpPr>
              <a:spLocks noChangeArrowheads="1"/>
            </p:cNvSpPr>
            <p:nvPr/>
          </p:nvSpPr>
          <p:spPr bwMode="auto">
            <a:xfrm>
              <a:off x="1493" y="4404"/>
              <a:ext cx="4072" cy="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anose="05000000000000000000" pitchFamily="2" charset="2"/>
                <a:buNone/>
              </a:pPr>
              <a:r>
                <a:rPr lang="zh-CN" altLang="en-US" sz="2400" b="1" dirty="0">
                  <a:latin typeface="黑体" panose="02010609060101010101" pitchFamily="49" charset="-122"/>
                  <a:ea typeface="黑体" panose="02010609060101010101" pitchFamily="49" charset="-122"/>
                  <a:hlinkClick r:id="rId1" action="ppaction://hlinksldjump"/>
                </a:rPr>
                <a:t>程序1</a:t>
              </a:r>
              <a:endParaRPr lang="zh-CN" altLang="en-US"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 </a:t>
              </a:r>
              <a:r>
                <a:rPr lang="en-US" altLang="zh-CN" sz="2400" b="1" dirty="0" smtClean="0">
                  <a:latin typeface="Univers" pitchFamily="34" charset="0"/>
                  <a:ea typeface="黑体" panose="02010609060101010101" pitchFamily="49" charset="-122"/>
                </a:rPr>
                <a:t>…</a:t>
              </a:r>
              <a:endParaRPr lang="en-US" altLang="zh-CN" sz="2400" b="1" dirty="0" smtClean="0">
                <a:latin typeface="Univers" pitchFamily="34" charset="0"/>
                <a:ea typeface="黑体" panose="02010609060101010101" pitchFamily="49" charset="-122"/>
              </a:endParaRPr>
            </a:p>
            <a:p>
              <a:pPr indent="571500" algn="l" fontAlgn="b">
                <a:spcBef>
                  <a:spcPct val="20000"/>
                </a:spcBef>
                <a:buClr>
                  <a:srgbClr val="FFFFFF"/>
                </a:buClr>
                <a:buFont typeface="Wingdings" panose="05000000000000000000" pitchFamily="2" charset="2"/>
                <a:buNone/>
              </a:pPr>
              <a:endParaRPr lang="en-US" altLang="zh-CN"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X=X+1</a:t>
              </a:r>
              <a:endParaRPr lang="en-US" altLang="zh-CN"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 </a:t>
              </a:r>
              <a:endParaRPr lang="en-US" altLang="zh-CN" sz="2400" b="1" dirty="0" smtClean="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 </a:t>
              </a:r>
              <a:r>
                <a:rPr lang="en-US" altLang="zh-CN" sz="2400" b="1" dirty="0" smtClean="0">
                  <a:latin typeface="Univers" pitchFamily="34" charset="0"/>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endParaRPr lang="en-US" altLang="zh-CN" sz="2400" b="1" dirty="0">
                <a:latin typeface="黑体" panose="02010609060101010101" pitchFamily="49" charset="-122"/>
                <a:ea typeface="黑体" panose="02010609060101010101" pitchFamily="49" charset="-122"/>
              </a:endParaRPr>
            </a:p>
          </p:txBody>
        </p:sp>
        <p:sp>
          <p:nvSpPr>
            <p:cNvPr id="10" name="矩形 9"/>
            <p:cNvSpPr/>
            <p:nvPr/>
          </p:nvSpPr>
          <p:spPr>
            <a:xfrm>
              <a:off x="2252" y="5672"/>
              <a:ext cx="1707" cy="922"/>
            </a:xfrm>
            <a:prstGeom prst="rect">
              <a:avLst/>
            </a:prstGeom>
          </p:spPr>
          <p:txBody>
            <a:bodyPr wrap="square">
              <a:spAutoFit/>
            </a:bodyPr>
            <a:lstStyle/>
            <a:p>
              <a:pPr>
                <a:spcBef>
                  <a:spcPct val="50000"/>
                </a:spcBef>
              </a:pPr>
              <a:r>
                <a:rPr lang="en-US" altLang="zh-CN" sz="2400" b="1" dirty="0" smtClean="0">
                  <a:solidFill>
                    <a:srgbClr val="FF0000"/>
                  </a:solidFill>
                </a:rPr>
                <a:t>wait(S)</a:t>
              </a:r>
              <a:endParaRPr lang="en-US" altLang="zh-CN" sz="2400" b="1" dirty="0">
                <a:solidFill>
                  <a:srgbClr val="FF0000"/>
                </a:solidFill>
              </a:endParaRPr>
            </a:p>
          </p:txBody>
        </p:sp>
        <p:sp>
          <p:nvSpPr>
            <p:cNvPr id="11" name="矩形 10"/>
            <p:cNvSpPr/>
            <p:nvPr/>
          </p:nvSpPr>
          <p:spPr>
            <a:xfrm>
              <a:off x="2210" y="7146"/>
              <a:ext cx="1985" cy="922"/>
            </a:xfrm>
            <a:prstGeom prst="rect">
              <a:avLst/>
            </a:prstGeom>
          </p:spPr>
          <p:txBody>
            <a:bodyPr wrap="square">
              <a:spAutoFit/>
            </a:bodyPr>
            <a:lstStyle/>
            <a:p>
              <a:pPr>
                <a:spcBef>
                  <a:spcPct val="50000"/>
                </a:spcBef>
              </a:pPr>
              <a:r>
                <a:rPr lang="en-US" altLang="zh-CN" sz="2400" b="1" dirty="0" smtClean="0">
                  <a:solidFill>
                    <a:srgbClr val="FF0000"/>
                  </a:solidFill>
                </a:rPr>
                <a:t>signal(S)</a:t>
              </a:r>
              <a:endParaRPr lang="en-US" altLang="zh-CN" sz="2400" b="1" dirty="0">
                <a:solidFill>
                  <a:srgbClr val="FF0000"/>
                </a:solidFill>
              </a:endParaRPr>
            </a:p>
          </p:txBody>
        </p:sp>
        <p:sp>
          <p:nvSpPr>
            <p:cNvPr id="13" name="Rectangle 9"/>
            <p:cNvSpPr>
              <a:spLocks noChangeArrowheads="1"/>
            </p:cNvSpPr>
            <p:nvPr/>
          </p:nvSpPr>
          <p:spPr bwMode="auto">
            <a:xfrm>
              <a:off x="7540" y="4244"/>
              <a:ext cx="4072" cy="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anose="05000000000000000000" pitchFamily="2" charset="2"/>
                <a:buNone/>
              </a:pPr>
              <a:r>
                <a:rPr lang="zh-CN" altLang="en-US" sz="2400" b="1" dirty="0" smtClean="0">
                  <a:latin typeface="黑体" panose="02010609060101010101" pitchFamily="49" charset="-122"/>
                  <a:ea typeface="黑体" panose="02010609060101010101" pitchFamily="49" charset="-122"/>
                  <a:hlinkClick r:id="rId1" action="ppaction://hlinksldjump"/>
                </a:rPr>
                <a:t>程序</a:t>
              </a:r>
              <a:r>
                <a:rPr lang="en-US" altLang="zh-CN" sz="2400" b="1" dirty="0" smtClean="0">
                  <a:latin typeface="黑体" panose="02010609060101010101" pitchFamily="49" charset="-122"/>
                  <a:ea typeface="黑体" panose="02010609060101010101" pitchFamily="49" charset="-122"/>
                  <a:hlinkClick r:id="rId1" action="ppaction://hlinksldjump"/>
                </a:rPr>
                <a:t>2</a:t>
              </a:r>
              <a:endParaRPr lang="zh-CN" altLang="en-US"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 </a:t>
              </a:r>
              <a:r>
                <a:rPr lang="en-US" altLang="zh-CN" sz="2400" b="1" dirty="0" smtClean="0">
                  <a:latin typeface="Univers" pitchFamily="34" charset="0"/>
                  <a:ea typeface="黑体" panose="02010609060101010101" pitchFamily="49" charset="-122"/>
                </a:rPr>
                <a:t>…</a:t>
              </a:r>
              <a:endParaRPr lang="en-US" altLang="zh-CN" sz="2400" b="1" dirty="0" smtClean="0">
                <a:latin typeface="Univers" pitchFamily="34" charset="0"/>
                <a:ea typeface="黑体" panose="02010609060101010101" pitchFamily="49" charset="-122"/>
              </a:endParaRPr>
            </a:p>
            <a:p>
              <a:pPr indent="571500" algn="l" fontAlgn="b">
                <a:spcBef>
                  <a:spcPct val="20000"/>
                </a:spcBef>
                <a:buClr>
                  <a:srgbClr val="FFFFFF"/>
                </a:buClr>
                <a:buFont typeface="Wingdings" panose="05000000000000000000" pitchFamily="2" charset="2"/>
                <a:buNone/>
              </a:pPr>
              <a:endParaRPr lang="en-US" altLang="zh-CN"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X=X+1</a:t>
              </a:r>
              <a:endParaRPr lang="en-US" altLang="zh-CN"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 </a:t>
              </a:r>
              <a:endParaRPr lang="en-US" altLang="zh-CN" sz="2400" b="1" dirty="0" smtClean="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r>
                <a:rPr lang="en-US" altLang="zh-CN" sz="2400" b="1" dirty="0">
                  <a:latin typeface="黑体" panose="02010609060101010101" pitchFamily="49" charset="-122"/>
                  <a:ea typeface="黑体" panose="02010609060101010101" pitchFamily="49" charset="-122"/>
                </a:rPr>
                <a:t> </a:t>
              </a:r>
              <a:r>
                <a:rPr lang="en-US" altLang="zh-CN" sz="2400" b="1" dirty="0" smtClean="0">
                  <a:latin typeface="Univers" pitchFamily="34" charset="0"/>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indent="571500" algn="l" fontAlgn="b">
                <a:spcBef>
                  <a:spcPct val="20000"/>
                </a:spcBef>
                <a:buClr>
                  <a:srgbClr val="FFFFFF"/>
                </a:buClr>
                <a:buFont typeface="Wingdings" panose="05000000000000000000" pitchFamily="2" charset="2"/>
                <a:buNone/>
              </a:pPr>
              <a:endParaRPr lang="en-US" altLang="zh-CN" sz="2400" b="1" dirty="0">
                <a:latin typeface="黑体" panose="02010609060101010101" pitchFamily="49" charset="-122"/>
                <a:ea typeface="黑体" panose="02010609060101010101" pitchFamily="49" charset="-122"/>
              </a:endParaRPr>
            </a:p>
          </p:txBody>
        </p:sp>
        <p:sp>
          <p:nvSpPr>
            <p:cNvPr id="14" name="矩形 13"/>
            <p:cNvSpPr/>
            <p:nvPr/>
          </p:nvSpPr>
          <p:spPr>
            <a:xfrm>
              <a:off x="8299" y="5558"/>
              <a:ext cx="1707" cy="922"/>
            </a:xfrm>
            <a:prstGeom prst="rect">
              <a:avLst/>
            </a:prstGeom>
          </p:spPr>
          <p:txBody>
            <a:bodyPr wrap="square">
              <a:spAutoFit/>
            </a:bodyPr>
            <a:lstStyle/>
            <a:p>
              <a:pPr>
                <a:spcBef>
                  <a:spcPct val="50000"/>
                </a:spcBef>
              </a:pPr>
              <a:r>
                <a:rPr lang="en-US" altLang="zh-CN" sz="2400" b="1" dirty="0" smtClean="0">
                  <a:solidFill>
                    <a:srgbClr val="FF0000"/>
                  </a:solidFill>
                </a:rPr>
                <a:t>wait(S)</a:t>
              </a:r>
              <a:endParaRPr lang="en-US" altLang="zh-CN" sz="2400" b="1" dirty="0">
                <a:solidFill>
                  <a:srgbClr val="FF0000"/>
                </a:solidFill>
              </a:endParaRPr>
            </a:p>
          </p:txBody>
        </p:sp>
        <p:sp>
          <p:nvSpPr>
            <p:cNvPr id="15" name="矩形 14"/>
            <p:cNvSpPr/>
            <p:nvPr/>
          </p:nvSpPr>
          <p:spPr>
            <a:xfrm>
              <a:off x="8258" y="6966"/>
              <a:ext cx="1985" cy="922"/>
            </a:xfrm>
            <a:prstGeom prst="rect">
              <a:avLst/>
            </a:prstGeom>
          </p:spPr>
          <p:txBody>
            <a:bodyPr wrap="square">
              <a:spAutoFit/>
            </a:bodyPr>
            <a:lstStyle/>
            <a:p>
              <a:pPr>
                <a:spcBef>
                  <a:spcPct val="50000"/>
                </a:spcBef>
              </a:pPr>
              <a:r>
                <a:rPr lang="en-US" altLang="zh-CN" sz="2400" b="1" dirty="0" smtClean="0">
                  <a:solidFill>
                    <a:srgbClr val="FF0000"/>
                  </a:solidFill>
                </a:rPr>
                <a:t>signal(S)</a:t>
              </a:r>
              <a:endParaRPr lang="en-US" altLang="zh-CN" sz="2400" b="1" dirty="0">
                <a:solidFill>
                  <a:srgbClr val="FF0000"/>
                </a:solidFill>
              </a:endParaRPr>
            </a:p>
          </p:txBody>
        </p:sp>
        <p:sp>
          <p:nvSpPr>
            <p:cNvPr id="12" name="AutoShape 39"/>
            <p:cNvSpPr>
              <a:spLocks noChangeArrowheads="1"/>
            </p:cNvSpPr>
            <p:nvPr/>
          </p:nvSpPr>
          <p:spPr bwMode="auto">
            <a:xfrm rot="10800000">
              <a:off x="3899" y="5670"/>
              <a:ext cx="4095" cy="1478"/>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b="1" dirty="0" smtClean="0">
                  <a:solidFill>
                    <a:schemeClr val="tx1"/>
                  </a:solidFill>
                </a:rPr>
                <a:t>① 若程序</a:t>
              </a:r>
              <a:r>
                <a:rPr lang="en-US" altLang="zh-CN" sz="1800" b="1" dirty="0" smtClean="0">
                  <a:solidFill>
                    <a:schemeClr val="tx1"/>
                  </a:solidFill>
                </a:rPr>
                <a:t>1</a:t>
              </a:r>
              <a:r>
                <a:rPr lang="zh-CN" altLang="en-US" sz="1800" b="1" dirty="0" smtClean="0">
                  <a:solidFill>
                    <a:schemeClr val="tx1"/>
                  </a:solidFill>
                </a:rPr>
                <a:t>先执行，则</a:t>
              </a:r>
              <a:r>
                <a:rPr lang="en-US" altLang="zh-CN" sz="1800" b="1" dirty="0" smtClean="0">
                  <a:solidFill>
                    <a:schemeClr val="tx1"/>
                  </a:solidFill>
                </a:rPr>
                <a:t>S</a:t>
              </a:r>
              <a:r>
                <a:rPr lang="zh-CN" altLang="en-US" sz="1800" b="1" dirty="0" smtClean="0">
                  <a:solidFill>
                    <a:schemeClr val="tx1"/>
                  </a:solidFill>
                </a:rPr>
                <a:t>从</a:t>
              </a:r>
              <a:r>
                <a:rPr lang="en-US" altLang="zh-CN" sz="1800" b="1" dirty="0" smtClean="0">
                  <a:solidFill>
                    <a:schemeClr val="tx1"/>
                  </a:solidFill>
                </a:rPr>
                <a:t>1</a:t>
              </a:r>
              <a:r>
                <a:rPr lang="zh-CN" altLang="en-US" sz="1800" b="1" dirty="0" smtClean="0">
                  <a:solidFill>
                    <a:schemeClr val="tx1"/>
                  </a:solidFill>
                </a:rPr>
                <a:t>变成</a:t>
              </a:r>
              <a:r>
                <a:rPr lang="en-US" altLang="zh-CN" sz="1800" b="1" dirty="0" smtClean="0">
                  <a:solidFill>
                    <a:schemeClr val="tx1"/>
                  </a:solidFill>
                </a:rPr>
                <a:t>0</a:t>
              </a:r>
              <a:endParaRPr lang="zh-CN" altLang="en-US" sz="1800" b="1" dirty="0">
                <a:solidFill>
                  <a:schemeClr val="tx1"/>
                </a:solidFill>
              </a:endParaRPr>
            </a:p>
          </p:txBody>
        </p:sp>
        <p:sp>
          <p:nvSpPr>
            <p:cNvPr id="16" name="AutoShape 39"/>
            <p:cNvSpPr>
              <a:spLocks noChangeArrowheads="1"/>
            </p:cNvSpPr>
            <p:nvPr/>
          </p:nvSpPr>
          <p:spPr bwMode="auto">
            <a:xfrm rot="10800000">
              <a:off x="9946" y="5558"/>
              <a:ext cx="3871" cy="1571"/>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b="1" dirty="0" smtClean="0">
                  <a:solidFill>
                    <a:schemeClr val="tx1"/>
                  </a:solidFill>
                </a:rPr>
                <a:t>②程序</a:t>
              </a:r>
              <a:r>
                <a:rPr lang="en-US" altLang="zh-CN" sz="1800" b="1" dirty="0" smtClean="0">
                  <a:solidFill>
                    <a:schemeClr val="tx1"/>
                  </a:solidFill>
                </a:rPr>
                <a:t>2</a:t>
              </a:r>
              <a:r>
                <a:rPr lang="zh-CN" altLang="en-US" sz="1800" b="1" dirty="0" smtClean="0">
                  <a:solidFill>
                    <a:schemeClr val="tx1"/>
                  </a:solidFill>
                </a:rPr>
                <a:t>必须等待</a:t>
              </a:r>
              <a:endParaRPr lang="zh-CN" altLang="en-US" sz="1800" b="1" dirty="0">
                <a:solidFill>
                  <a:schemeClr val="tx1"/>
                </a:solidFill>
              </a:endParaRPr>
            </a:p>
          </p:txBody>
        </p:sp>
        <p:sp>
          <p:nvSpPr>
            <p:cNvPr id="17" name="AutoShape 39"/>
            <p:cNvSpPr>
              <a:spLocks noChangeArrowheads="1"/>
            </p:cNvSpPr>
            <p:nvPr/>
          </p:nvSpPr>
          <p:spPr bwMode="auto">
            <a:xfrm rot="10800000">
              <a:off x="3959" y="7873"/>
              <a:ext cx="4271" cy="1476"/>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b="1" dirty="0" smtClean="0">
                  <a:solidFill>
                    <a:schemeClr val="tx1"/>
                  </a:solidFill>
                </a:rPr>
                <a:t>③程序</a:t>
              </a:r>
              <a:r>
                <a:rPr lang="en-US" altLang="zh-CN" sz="1800" b="1" dirty="0" smtClean="0">
                  <a:solidFill>
                    <a:schemeClr val="tx1"/>
                  </a:solidFill>
                </a:rPr>
                <a:t>1</a:t>
              </a:r>
              <a:r>
                <a:rPr lang="zh-CN" altLang="en-US" sz="1800" b="1" dirty="0" smtClean="0">
                  <a:solidFill>
                    <a:schemeClr val="tx1"/>
                  </a:solidFill>
                </a:rPr>
                <a:t>执行</a:t>
              </a:r>
              <a:r>
                <a:rPr lang="en-US" altLang="zh-CN" sz="1800" b="1" dirty="0" smtClean="0">
                  <a:solidFill>
                    <a:schemeClr val="tx1"/>
                  </a:solidFill>
                </a:rPr>
                <a:t>signal</a:t>
              </a:r>
              <a:r>
                <a:rPr lang="zh-CN" altLang="en-US" sz="1800" b="1" dirty="0" smtClean="0">
                  <a:solidFill>
                    <a:schemeClr val="tx1"/>
                  </a:solidFill>
                </a:rPr>
                <a:t>操作后，</a:t>
              </a:r>
              <a:r>
                <a:rPr lang="en-US" altLang="zh-CN" sz="1800" b="1" dirty="0" smtClean="0">
                  <a:solidFill>
                    <a:schemeClr val="tx1"/>
                  </a:solidFill>
                </a:rPr>
                <a:t>S</a:t>
              </a:r>
              <a:r>
                <a:rPr lang="zh-CN" altLang="en-US" sz="1800" b="1" dirty="0" smtClean="0">
                  <a:solidFill>
                    <a:schemeClr val="tx1"/>
                  </a:solidFill>
                </a:rPr>
                <a:t>值变成</a:t>
              </a:r>
              <a:r>
                <a:rPr lang="en-US" altLang="zh-CN" sz="1800" b="1" dirty="0" smtClean="0">
                  <a:solidFill>
                    <a:schemeClr val="tx1"/>
                  </a:solidFill>
                </a:rPr>
                <a:t>1</a:t>
              </a:r>
              <a:endParaRPr lang="zh-CN" altLang="en-US" sz="1800" b="1" dirty="0">
                <a:solidFill>
                  <a:schemeClr val="tx1"/>
                </a:solidFill>
              </a:endParaRPr>
            </a:p>
          </p:txBody>
        </p:sp>
        <p:sp>
          <p:nvSpPr>
            <p:cNvPr id="18" name="AutoShape 39"/>
            <p:cNvSpPr>
              <a:spLocks noChangeArrowheads="1"/>
            </p:cNvSpPr>
            <p:nvPr/>
          </p:nvSpPr>
          <p:spPr bwMode="auto">
            <a:xfrm rot="10800000">
              <a:off x="9946" y="8068"/>
              <a:ext cx="4667" cy="1647"/>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r>
                <a:rPr lang="zh-CN" altLang="en-US" sz="1800" b="1" dirty="0" smtClean="0">
                  <a:solidFill>
                    <a:schemeClr val="tx1"/>
                  </a:solidFill>
                </a:rPr>
                <a:t>④此时，如果程序</a:t>
              </a:r>
              <a:r>
                <a:rPr lang="en-US" altLang="zh-CN" sz="1800" b="1" dirty="0" smtClean="0">
                  <a:solidFill>
                    <a:schemeClr val="tx1"/>
                  </a:solidFill>
                </a:rPr>
                <a:t>2</a:t>
              </a:r>
              <a:r>
                <a:rPr lang="zh-CN" altLang="en-US" sz="1800" b="1" dirty="0" smtClean="0">
                  <a:solidFill>
                    <a:schemeClr val="tx1"/>
                  </a:solidFill>
                </a:rPr>
                <a:t>执行，则将</a:t>
              </a:r>
              <a:r>
                <a:rPr lang="en-US" altLang="zh-CN" sz="1800" b="1" dirty="0" smtClean="0">
                  <a:solidFill>
                    <a:schemeClr val="tx1"/>
                  </a:solidFill>
                </a:rPr>
                <a:t>S</a:t>
              </a:r>
              <a:r>
                <a:rPr lang="zh-CN" altLang="en-US" sz="1800" b="1" dirty="0" smtClean="0">
                  <a:solidFill>
                    <a:schemeClr val="tx1"/>
                  </a:solidFill>
                </a:rPr>
                <a:t>变成</a:t>
              </a:r>
              <a:r>
                <a:rPr lang="en-US" altLang="zh-CN" sz="1800" b="1" dirty="0" smtClean="0">
                  <a:solidFill>
                    <a:schemeClr val="tx1"/>
                  </a:solidFill>
                </a:rPr>
                <a:t>0</a:t>
              </a:r>
              <a:endParaRPr lang="zh-CN" altLang="en-US" sz="1800" b="1" dirty="0">
                <a:solidFill>
                  <a:schemeClr val="tx1"/>
                </a:solidFill>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a:t>
            </a:r>
            <a:r>
              <a:rPr lang="zh-CN" altLang="en-US" dirty="0" smtClean="0"/>
              <a:t>管理</a:t>
            </a:r>
            <a:endParaRPr lang="zh-CN" altLang="en-US" dirty="0"/>
          </a:p>
        </p:txBody>
      </p:sp>
      <p:sp>
        <p:nvSpPr>
          <p:cNvPr id="3" name="内容占位符 2"/>
          <p:cNvSpPr>
            <a:spLocks noGrp="1"/>
          </p:cNvSpPr>
          <p:nvPr>
            <p:ph idx="1"/>
          </p:nvPr>
        </p:nvSpPr>
        <p:spPr>
          <a:xfrm>
            <a:off x="457200" y="1196752"/>
            <a:ext cx="8229600" cy="2808312"/>
          </a:xfrm>
        </p:spPr>
        <p:txBody>
          <a:bodyPr/>
          <a:lstStyle/>
          <a:p>
            <a:r>
              <a:rPr lang="zh-CN" altLang="en-US" dirty="0" smtClean="0"/>
              <a:t>死锁定义</a:t>
            </a:r>
            <a:endParaRPr lang="en-US" altLang="zh-CN" dirty="0" smtClean="0"/>
          </a:p>
          <a:p>
            <a:pPr lvl="1"/>
            <a:r>
              <a:rPr lang="zh-CN" altLang="en-US" dirty="0" smtClean="0"/>
              <a:t>多个进程</a:t>
            </a:r>
            <a:r>
              <a:rPr lang="zh-CN" altLang="en-US" dirty="0"/>
              <a:t>彼此等待对方所拥有的资源，</a:t>
            </a:r>
            <a:r>
              <a:rPr lang="zh-CN" altLang="en-US" dirty="0" smtClean="0"/>
              <a:t>且它们在</a:t>
            </a:r>
            <a:r>
              <a:rPr lang="zh-CN" altLang="en-US" dirty="0"/>
              <a:t>得到对方的</a:t>
            </a:r>
            <a:r>
              <a:rPr lang="zh-CN" altLang="en-US" dirty="0" smtClean="0"/>
              <a:t>资源前</a:t>
            </a:r>
            <a:r>
              <a:rPr lang="zh-CN" altLang="en-US" dirty="0"/>
              <a:t>不会释放自己所拥有的资源</a:t>
            </a:r>
            <a:r>
              <a:rPr lang="zh-CN" altLang="en-US" dirty="0" smtClean="0"/>
              <a:t>，使得</a:t>
            </a:r>
            <a:r>
              <a:rPr lang="zh-CN" altLang="en-US" dirty="0"/>
              <a:t>各</a:t>
            </a:r>
            <a:r>
              <a:rPr lang="zh-CN" altLang="en-US" dirty="0" smtClean="0"/>
              <a:t>进程被阻塞</a:t>
            </a:r>
            <a:endParaRPr lang="zh-CN" altLang="en-US" dirty="0"/>
          </a:p>
        </p:txBody>
      </p:sp>
      <p:sp>
        <p:nvSpPr>
          <p:cNvPr id="36" name="矩形 35"/>
          <p:cNvSpPr/>
          <p:nvPr/>
        </p:nvSpPr>
        <p:spPr>
          <a:xfrm>
            <a:off x="7098403" y="4292588"/>
            <a:ext cx="1107997" cy="461665"/>
          </a:xfrm>
          <a:prstGeom prst="rect">
            <a:avLst/>
          </a:prstGeom>
        </p:spPr>
        <p:txBody>
          <a:bodyPr wrap="square">
            <a:spAutoFit/>
          </a:bodyPr>
          <a:lstStyle/>
          <a:p>
            <a:pPr algn="ctr"/>
            <a:r>
              <a:rPr lang="zh-CN" altLang="en-US" sz="2400" dirty="0" smtClean="0">
                <a:latin typeface="Times New Roman" panose="02020603050405020304" pitchFamily="18" charset="0"/>
              </a:rPr>
              <a:t>磁带机</a:t>
            </a:r>
            <a:endParaRPr lang="en-US" altLang="zh-CN" sz="2400" kern="0" dirty="0">
              <a:latin typeface="Times New Roman" panose="02020603050405020304" pitchFamily="18" charset="0"/>
            </a:endParaRPr>
          </a:p>
        </p:txBody>
      </p:sp>
      <p:sp>
        <p:nvSpPr>
          <p:cNvPr id="33" name="Line 11"/>
          <p:cNvSpPr>
            <a:spLocks noChangeShapeType="1"/>
          </p:cNvSpPr>
          <p:nvPr/>
        </p:nvSpPr>
        <p:spPr bwMode="auto">
          <a:xfrm flipV="1">
            <a:off x="4606001" y="4260767"/>
            <a:ext cx="0" cy="779859"/>
          </a:xfrm>
          <a:prstGeom prst="line">
            <a:avLst/>
          </a:prstGeom>
          <a:noFill/>
          <a:ln w="38100">
            <a:solidFill>
              <a:srgbClr val="808080"/>
            </a:solidFill>
            <a:rou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Line 10"/>
          <p:cNvSpPr>
            <a:spLocks noChangeShapeType="1"/>
          </p:cNvSpPr>
          <p:nvPr/>
        </p:nvSpPr>
        <p:spPr bwMode="auto">
          <a:xfrm flipH="1" flipV="1">
            <a:off x="5072262" y="5458933"/>
            <a:ext cx="1888782" cy="0"/>
          </a:xfrm>
          <a:prstGeom prst="line">
            <a:avLst/>
          </a:prstGeom>
          <a:noFill/>
          <a:ln w="38100">
            <a:solidFill>
              <a:srgbClr val="808080"/>
            </a:solidFill>
            <a:rou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Oval 6"/>
          <p:cNvSpPr>
            <a:spLocks noChangeArrowheads="1"/>
          </p:cNvSpPr>
          <p:nvPr/>
        </p:nvSpPr>
        <p:spPr bwMode="auto">
          <a:xfrm>
            <a:off x="3995936" y="3376926"/>
            <a:ext cx="1220129" cy="883841"/>
          </a:xfrm>
          <a:prstGeom prst="ellipse">
            <a:avLst/>
          </a:prstGeom>
          <a:noFill/>
          <a:ln w="38100">
            <a:solidFill>
              <a:srgbClr val="808080"/>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smtClean="0">
                <a:ln>
                  <a:noFill/>
                </a:ln>
                <a:effectLst/>
                <a:uLnTx/>
                <a:uFillTx/>
                <a:latin typeface="Times New Roman" panose="02020603050405020304" pitchFamily="18" charset="0"/>
              </a:rPr>
              <a:t>  </a:t>
            </a:r>
            <a:r>
              <a:rPr kumimoji="0" lang="en-US" altLang="zh-CN" sz="2400" b="0" i="0" u="none" strike="noStrike" kern="0" cap="none" spc="0" normalizeH="0" baseline="0" noProof="0" dirty="0" smtClean="0">
                <a:ln>
                  <a:noFill/>
                </a:ln>
                <a:effectLst/>
                <a:uLnTx/>
                <a:uFillTx/>
                <a:latin typeface="Times New Roman" panose="02020603050405020304" pitchFamily="18" charset="0"/>
              </a:rPr>
              <a:t>P1</a:t>
            </a:r>
            <a:endParaRPr kumimoji="0" lang="en-US" altLang="zh-CN" sz="2400" b="0" i="0" u="none" strike="noStrike" kern="0" cap="none" spc="0" normalizeH="0" baseline="0" noProof="0" dirty="0" smtClean="0">
              <a:ln>
                <a:noFill/>
              </a:ln>
              <a:effectLst/>
              <a:uLnTx/>
              <a:uFillTx/>
              <a:latin typeface="Times New Roman" panose="02020603050405020304" pitchFamily="18" charset="0"/>
            </a:endParaRPr>
          </a:p>
        </p:txBody>
      </p:sp>
      <p:sp>
        <p:nvSpPr>
          <p:cNvPr id="29" name="Oval 7"/>
          <p:cNvSpPr>
            <a:spLocks noChangeArrowheads="1"/>
          </p:cNvSpPr>
          <p:nvPr/>
        </p:nvSpPr>
        <p:spPr bwMode="auto">
          <a:xfrm>
            <a:off x="6986271" y="5026339"/>
            <a:ext cx="1220129" cy="883841"/>
          </a:xfrm>
          <a:prstGeom prst="ellipse">
            <a:avLst/>
          </a:prstGeom>
          <a:noFill/>
          <a:ln w="38100">
            <a:solidFill>
              <a:srgbClr val="808080"/>
            </a:solidFill>
            <a:round/>
          </a:ln>
          <a:extLst>
            <a:ext uri="{909E8E84-426E-40DD-AFC4-6F175D3DCCD1}">
              <a14:hiddenFill xmlns:a14="http://schemas.microsoft.com/office/drawing/2010/main">
                <a:solidFill>
                  <a:srgbClr val="FFFFFF"/>
                </a:solidFill>
              </a14:hiddenFill>
            </a:ext>
          </a:extLst>
        </p:spPr>
        <p:txBody>
          <a:bodyPr lIns="0" tIns="0" rIns="0" bIns="0" anchor="ctr" anchorCtr="0"/>
          <a:lstStyle/>
          <a:p>
            <a:pPr algn="ctr"/>
            <a:r>
              <a:rPr lang="zh-CN" altLang="en-US" sz="2400" kern="0" dirty="0">
                <a:latin typeface="Times New Roman" panose="02020603050405020304" pitchFamily="18" charset="0"/>
              </a:rPr>
              <a:t>  </a:t>
            </a:r>
            <a:r>
              <a:rPr lang="en-US" altLang="zh-CN" sz="2400" kern="0" dirty="0">
                <a:latin typeface="Times New Roman" panose="02020603050405020304" pitchFamily="18" charset="0"/>
              </a:rPr>
              <a:t>P2</a:t>
            </a:r>
            <a:endParaRPr lang="en-US" altLang="zh-CN" sz="2400" kern="0" dirty="0">
              <a:latin typeface="Times New Roman" panose="02020603050405020304" pitchFamily="18" charset="0"/>
            </a:endParaRPr>
          </a:p>
        </p:txBody>
      </p:sp>
      <p:graphicFrame>
        <p:nvGraphicFramePr>
          <p:cNvPr id="30" name="Object 8"/>
          <p:cNvGraphicFramePr>
            <a:graphicFrameLocks noChangeAspect="1"/>
          </p:cNvGraphicFramePr>
          <p:nvPr/>
        </p:nvGraphicFramePr>
        <p:xfrm>
          <a:off x="4173872" y="4988635"/>
          <a:ext cx="915097" cy="883841"/>
        </p:xfrm>
        <a:graphic>
          <a:graphicData uri="http://schemas.openxmlformats.org/presentationml/2006/ole">
            <mc:AlternateContent xmlns:mc="http://schemas.openxmlformats.org/markup-compatibility/2006">
              <mc:Choice xmlns:v="urn:schemas-microsoft-com:vml" Requires="v">
                <p:oleObj spid="_x0000_s9606" name="Photo Editor 照片" r:id="rId1" imgW="342900" imgH="323850" progId="MSPhotoEd.3">
                  <p:embed/>
                </p:oleObj>
              </mc:Choice>
              <mc:Fallback>
                <p:oleObj name="Photo Editor 照片" r:id="rId1" imgW="342900" imgH="323850" progId="MSPhotoEd.3">
                  <p:embed/>
                  <p:pic>
                    <p:nvPicPr>
                      <p:cNvPr id="0" name="图片 9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3872" y="4988635"/>
                        <a:ext cx="915097" cy="883841"/>
                      </a:xfrm>
                      <a:prstGeom prst="rect">
                        <a:avLst/>
                      </a:prstGeom>
                      <a:noFill/>
                      <a:ln w="38100">
                        <a:solidFill>
                          <a:srgbClr val="808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9"/>
          <p:cNvGraphicFramePr>
            <a:graphicFrameLocks noChangeAspect="1"/>
          </p:cNvGraphicFramePr>
          <p:nvPr/>
        </p:nvGraphicFramePr>
        <p:xfrm>
          <a:off x="7165130" y="3455433"/>
          <a:ext cx="926959" cy="790258"/>
        </p:xfrm>
        <a:graphic>
          <a:graphicData uri="http://schemas.openxmlformats.org/presentationml/2006/ole">
            <mc:AlternateContent xmlns:mc="http://schemas.openxmlformats.org/markup-compatibility/2006">
              <mc:Choice xmlns:v="urn:schemas-microsoft-com:vml" Requires="v">
                <p:oleObj spid="_x0000_s9607" name="Photo Editor 照片" r:id="rId3" imgW="171450" imgH="142875" progId="MSPhotoEd.3">
                  <p:embed/>
                </p:oleObj>
              </mc:Choice>
              <mc:Fallback>
                <p:oleObj name="Photo Editor 照片" r:id="rId3" imgW="171450" imgH="142875" progId="MSPhotoEd.3">
                  <p:embed/>
                  <p:pic>
                    <p:nvPicPr>
                      <p:cNvPr id="0" name="图片 96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130" y="3455433"/>
                        <a:ext cx="926959" cy="790258"/>
                      </a:xfrm>
                      <a:prstGeom prst="rect">
                        <a:avLst/>
                      </a:prstGeom>
                      <a:noFill/>
                      <a:ln w="38100">
                        <a:solidFill>
                          <a:srgbClr val="808080"/>
                        </a:solidFill>
                        <a:miter lim="800000"/>
                        <a:headEnd/>
                        <a:tailEnd/>
                      </a:ln>
                    </p:spPr>
                  </p:pic>
                </p:oleObj>
              </mc:Fallback>
            </mc:AlternateContent>
          </a:graphicData>
        </a:graphic>
      </p:graphicFrame>
      <p:sp>
        <p:nvSpPr>
          <p:cNvPr id="34" name="Line 12"/>
          <p:cNvSpPr>
            <a:spLocks noChangeShapeType="1"/>
          </p:cNvSpPr>
          <p:nvPr/>
        </p:nvSpPr>
        <p:spPr bwMode="auto">
          <a:xfrm>
            <a:off x="5231076" y="3851468"/>
            <a:ext cx="1933212" cy="0"/>
          </a:xfrm>
          <a:prstGeom prst="line">
            <a:avLst/>
          </a:prstGeom>
          <a:noFill/>
          <a:ln w="38100">
            <a:solidFill>
              <a:srgbClr val="808080"/>
            </a:solidFill>
            <a:rou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13"/>
          <p:cNvSpPr>
            <a:spLocks noChangeShapeType="1"/>
          </p:cNvSpPr>
          <p:nvPr/>
        </p:nvSpPr>
        <p:spPr bwMode="auto">
          <a:xfrm flipH="1">
            <a:off x="7596336" y="4292588"/>
            <a:ext cx="0" cy="712417"/>
          </a:xfrm>
          <a:prstGeom prst="line">
            <a:avLst/>
          </a:prstGeom>
          <a:noFill/>
          <a:ln w="38100">
            <a:solidFill>
              <a:srgbClr val="808080"/>
            </a:solidFill>
            <a:rou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pic>
        <p:nvPicPr>
          <p:cNvPr id="22" name="Picture 44" descr="j02303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7224" y="5026339"/>
            <a:ext cx="93503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矩形 36"/>
          <p:cNvSpPr/>
          <p:nvPr/>
        </p:nvSpPr>
        <p:spPr>
          <a:xfrm>
            <a:off x="4120110" y="5991671"/>
            <a:ext cx="1107996" cy="461665"/>
          </a:xfrm>
          <a:prstGeom prst="rect">
            <a:avLst/>
          </a:prstGeom>
        </p:spPr>
        <p:txBody>
          <a:bodyPr wrap="none">
            <a:spAutoFit/>
          </a:bodyPr>
          <a:lstStyle/>
          <a:p>
            <a:pPr algn="ctr"/>
            <a:r>
              <a:rPr lang="zh-CN" altLang="en-US" sz="2400" dirty="0" smtClean="0">
                <a:latin typeface="Times New Roman" panose="02020603050405020304" pitchFamily="18" charset="0"/>
              </a:rPr>
              <a:t>打印机</a:t>
            </a:r>
            <a:endParaRPr lang="en-US" altLang="zh-CN" sz="2400" kern="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righ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animBg="1"/>
      <p:bldP spid="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endParaRPr lang="zh-CN" altLang="en-US" dirty="0"/>
          </a:p>
        </p:txBody>
      </p:sp>
      <p:sp>
        <p:nvSpPr>
          <p:cNvPr id="3" name="内容占位符 2"/>
          <p:cNvSpPr>
            <a:spLocks noGrp="1"/>
          </p:cNvSpPr>
          <p:nvPr>
            <p:ph idx="1"/>
          </p:nvPr>
        </p:nvSpPr>
        <p:spPr>
          <a:xfrm>
            <a:off x="374848" y="1052736"/>
            <a:ext cx="8229600" cy="5400600"/>
          </a:xfrm>
        </p:spPr>
        <p:txBody>
          <a:bodyPr>
            <a:normAutofit/>
          </a:bodyPr>
          <a:lstStyle/>
          <a:p>
            <a:r>
              <a:rPr lang="zh-CN" altLang="en-US" dirty="0" smtClean="0"/>
              <a:t>死锁出现的条件</a:t>
            </a:r>
            <a:endParaRPr lang="zh-CN" altLang="en-US" dirty="0"/>
          </a:p>
          <a:p>
            <a:pPr lvl="1"/>
            <a:r>
              <a:rPr lang="zh-CN" altLang="en-US" dirty="0" smtClean="0"/>
              <a:t>互斥</a:t>
            </a:r>
            <a:endParaRPr lang="en-US" altLang="zh-CN" dirty="0"/>
          </a:p>
          <a:p>
            <a:pPr lvl="2"/>
            <a:r>
              <a:rPr lang="zh-CN" altLang="en-US" dirty="0" smtClean="0"/>
              <a:t>任</a:t>
            </a:r>
            <a:r>
              <a:rPr lang="zh-CN" altLang="en-US" dirty="0"/>
              <a:t>一</a:t>
            </a:r>
            <a:r>
              <a:rPr lang="zh-CN" altLang="en-US" dirty="0" smtClean="0"/>
              <a:t>时刻，只</a:t>
            </a:r>
            <a:r>
              <a:rPr lang="zh-CN" altLang="en-US" dirty="0"/>
              <a:t>允许一个进程使用资源</a:t>
            </a:r>
            <a:endParaRPr lang="zh-CN" altLang="en-US" dirty="0"/>
          </a:p>
          <a:p>
            <a:pPr lvl="1"/>
            <a:r>
              <a:rPr lang="zh-CN" altLang="en-US" dirty="0"/>
              <a:t>请求和</a:t>
            </a:r>
            <a:r>
              <a:rPr lang="zh-CN" altLang="en-US" dirty="0" smtClean="0"/>
              <a:t>保持</a:t>
            </a:r>
            <a:endParaRPr lang="en-US" altLang="zh-CN" dirty="0" smtClean="0"/>
          </a:p>
          <a:p>
            <a:pPr lvl="2"/>
            <a:r>
              <a:rPr lang="zh-CN" altLang="en-US" dirty="0" smtClean="0"/>
              <a:t>进程</a:t>
            </a:r>
            <a:r>
              <a:rPr lang="zh-CN" altLang="en-US" dirty="0"/>
              <a:t>在请求其余资源时，不主动释放已经占用的资源</a:t>
            </a:r>
            <a:endParaRPr lang="zh-CN" altLang="en-US" dirty="0"/>
          </a:p>
          <a:p>
            <a:pPr lvl="1"/>
            <a:r>
              <a:rPr lang="zh-CN" altLang="en-US" dirty="0"/>
              <a:t>非</a:t>
            </a:r>
            <a:r>
              <a:rPr lang="zh-CN" altLang="en-US" dirty="0" smtClean="0"/>
              <a:t>剥夺</a:t>
            </a:r>
            <a:endParaRPr lang="en-US" altLang="zh-CN" dirty="0" smtClean="0"/>
          </a:p>
          <a:p>
            <a:pPr lvl="2"/>
            <a:r>
              <a:rPr lang="zh-CN" altLang="en-US" dirty="0" smtClean="0"/>
              <a:t>进程</a:t>
            </a:r>
            <a:r>
              <a:rPr lang="zh-CN" altLang="en-US" dirty="0"/>
              <a:t>已经占用的资源，不会被强制剥夺</a:t>
            </a:r>
            <a:endParaRPr lang="zh-CN" altLang="en-US" dirty="0"/>
          </a:p>
          <a:p>
            <a:pPr lvl="1"/>
            <a:r>
              <a:rPr lang="zh-CN" altLang="en-US" dirty="0"/>
              <a:t>环路</a:t>
            </a:r>
            <a:r>
              <a:rPr lang="zh-CN" altLang="en-US" dirty="0" smtClean="0"/>
              <a:t>等待</a:t>
            </a:r>
            <a:endParaRPr lang="en-US" altLang="zh-CN" dirty="0" smtClean="0"/>
          </a:p>
          <a:p>
            <a:pPr lvl="2"/>
            <a:r>
              <a:rPr lang="zh-CN" altLang="en-US" dirty="0" smtClean="0"/>
              <a:t>环路</a:t>
            </a:r>
            <a:r>
              <a:rPr lang="zh-CN" altLang="en-US" dirty="0"/>
              <a:t>中的每一条边是进程在请求另一进程已经占有的</a:t>
            </a:r>
            <a:r>
              <a:rPr lang="zh-CN" altLang="en-US" dirty="0" smtClean="0"/>
              <a:t>资源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up)">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up)">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up)">
                                      <p:cBhvr>
                                        <p:cTn id="34" dur="500"/>
                                        <p:tgtEl>
                                          <p:spTgt spid="3">
                                            <p:txEl>
                                              <p:pRg st="7" end="7"/>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3.6.2 </a:t>
            </a:r>
            <a:r>
              <a:rPr lang="zh-CN" altLang="en-US" dirty="0" smtClean="0"/>
              <a:t>存储管理</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存储管理的目标</a:t>
            </a:r>
            <a:endParaRPr lang="en-US" altLang="zh-CN" sz="2400" dirty="0" smtClean="0"/>
          </a:p>
          <a:p>
            <a:pPr lvl="1"/>
            <a:r>
              <a:rPr lang="zh-CN" altLang="en-US" sz="2200" dirty="0" smtClean="0"/>
              <a:t>提高</a:t>
            </a:r>
            <a:r>
              <a:rPr lang="zh-CN" altLang="en-US" sz="2200" dirty="0"/>
              <a:t>利用率、方便用户使用、提供足够的存储空间、方便进程并发</a:t>
            </a:r>
            <a:r>
              <a:rPr lang="zh-CN" altLang="en-US" sz="2200" dirty="0" smtClean="0"/>
              <a:t>运行</a:t>
            </a:r>
            <a:endParaRPr lang="en-US" altLang="zh-CN" sz="2200" dirty="0" smtClean="0"/>
          </a:p>
          <a:p>
            <a:r>
              <a:rPr lang="zh-CN" altLang="en-US" sz="2400" dirty="0" smtClean="0"/>
              <a:t>存储管理的内容</a:t>
            </a:r>
            <a:endParaRPr lang="en-US" altLang="zh-CN" sz="2400" dirty="0" smtClean="0"/>
          </a:p>
          <a:p>
            <a:pPr lvl="1"/>
            <a:r>
              <a:rPr lang="zh-CN" altLang="en-US" sz="2200" dirty="0" smtClean="0"/>
              <a:t>存储分配</a:t>
            </a:r>
            <a:r>
              <a:rPr lang="zh-CN" altLang="en-US" sz="2200" dirty="0"/>
              <a:t>与回收</a:t>
            </a:r>
            <a:endParaRPr lang="zh-CN" altLang="en-US" sz="2200" dirty="0"/>
          </a:p>
          <a:p>
            <a:pPr lvl="1"/>
            <a:r>
              <a:rPr lang="zh-CN" altLang="en-US" sz="2200" dirty="0" smtClean="0"/>
              <a:t>存储保护</a:t>
            </a:r>
            <a:endParaRPr lang="en-US" altLang="zh-CN" sz="2200" dirty="0" smtClean="0"/>
          </a:p>
          <a:p>
            <a:pPr lvl="1"/>
            <a:r>
              <a:rPr lang="zh-CN" altLang="en-US" sz="2200" dirty="0" smtClean="0"/>
              <a:t>地址映射</a:t>
            </a:r>
            <a:endParaRPr lang="zh-CN" altLang="en-US" sz="2200" dirty="0"/>
          </a:p>
          <a:p>
            <a:pPr lvl="1"/>
            <a:r>
              <a:rPr lang="zh-CN" altLang="en-US" sz="2200" dirty="0"/>
              <a:t>内存</a:t>
            </a:r>
            <a:r>
              <a:rPr lang="zh-CN" altLang="en-US" sz="2200" dirty="0" smtClean="0"/>
              <a:t>扩充</a:t>
            </a:r>
            <a:endParaRPr lang="zh-CN" altLang="en-US" sz="2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操作系统的作用</a:t>
            </a:r>
            <a:endParaRPr lang="zh-CN" altLang="en-US" dirty="0"/>
          </a:p>
        </p:txBody>
      </p:sp>
      <p:grpSp>
        <p:nvGrpSpPr>
          <p:cNvPr id="10" name="Group 7"/>
          <p:cNvGrpSpPr/>
          <p:nvPr/>
        </p:nvGrpSpPr>
        <p:grpSpPr bwMode="auto">
          <a:xfrm>
            <a:off x="7059487" y="1083567"/>
            <a:ext cx="1905001" cy="2057401"/>
            <a:chOff x="3264" y="1680"/>
            <a:chExt cx="1584" cy="1824"/>
          </a:xfrm>
        </p:grpSpPr>
        <p:pic>
          <p:nvPicPr>
            <p:cNvPr id="12" name="Picture 8" descr="j02920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9"/>
            <p:cNvSpPr>
              <a:spLocks noChangeArrowheads="1"/>
            </p:cNvSpPr>
            <p:nvPr/>
          </p:nvSpPr>
          <p:spPr bwMode="auto">
            <a:xfrm>
              <a:off x="3264" y="3072"/>
              <a:ext cx="1584" cy="432"/>
            </a:xfrm>
            <a:prstGeom prst="rect">
              <a:avLst/>
            </a:prstGeom>
            <a:solidFill>
              <a:srgbClr val="FFFFFF"/>
            </a:solidFill>
            <a:ln w="2857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硬件</a:t>
              </a:r>
              <a:endPar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p:txBody>
        </p:sp>
        <p:sp>
          <p:nvSpPr>
            <p:cNvPr id="14" name="Rectangle 10"/>
            <p:cNvSpPr>
              <a:spLocks noChangeArrowheads="1"/>
            </p:cNvSpPr>
            <p:nvPr/>
          </p:nvSpPr>
          <p:spPr bwMode="auto">
            <a:xfrm>
              <a:off x="3264" y="2640"/>
              <a:ext cx="1584" cy="432"/>
            </a:xfrm>
            <a:prstGeom prst="rect">
              <a:avLst/>
            </a:prstGeom>
            <a:solidFill>
              <a:srgbClr val="FFFFFF"/>
            </a:solidFill>
            <a:ln w="2857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rPr>
                <a:t>操作系统</a:t>
              </a:r>
              <a:endPar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sp>
          <p:nvSpPr>
            <p:cNvPr id="15" name="Rectangle 11"/>
            <p:cNvSpPr>
              <a:spLocks noChangeArrowheads="1"/>
            </p:cNvSpPr>
            <p:nvPr/>
          </p:nvSpPr>
          <p:spPr bwMode="auto">
            <a:xfrm>
              <a:off x="3264" y="2208"/>
              <a:ext cx="1584" cy="432"/>
            </a:xfrm>
            <a:prstGeom prst="rect">
              <a:avLst/>
            </a:prstGeom>
            <a:solidFill>
              <a:srgbClr val="FFFFFF"/>
            </a:solidFill>
            <a:ln w="2857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rPr>
                <a:t>应用软件</a:t>
              </a: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3" name="Rectangle 5"/>
          <p:cNvSpPr>
            <a:spLocks noChangeArrowheads="1"/>
          </p:cNvSpPr>
          <p:nvPr/>
        </p:nvSpPr>
        <p:spPr bwMode="auto">
          <a:xfrm>
            <a:off x="-7004" y="1870096"/>
            <a:ext cx="65232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zh-CN" altLang="en-US" sz="2000" b="1" dirty="0">
                <a:solidFill>
                  <a:schemeClr val="tx1"/>
                </a:solidFill>
                <a:sym typeface="Symbol" panose="05050102010706020507" pitchFamily="18" charset="2"/>
              </a:rPr>
              <a:t>冯诺依曼认为，计算机由五大部件组成：运算器、控制器、存储器、输入设备、输出设备</a:t>
            </a:r>
            <a:endParaRPr lang="en-US" altLang="zh-CN" sz="2000" b="1" dirty="0">
              <a:solidFill>
                <a:schemeClr val="tx1"/>
              </a:solidFill>
              <a:sym typeface="Symbol" panose="05050102010706020507" pitchFamily="18" charset="2"/>
            </a:endParaRPr>
          </a:p>
        </p:txBody>
      </p:sp>
      <p:sp>
        <p:nvSpPr>
          <p:cNvPr id="37" name="Rectangle 5"/>
          <p:cNvSpPr>
            <a:spLocks noChangeArrowheads="1"/>
          </p:cNvSpPr>
          <p:nvPr/>
        </p:nvSpPr>
        <p:spPr bwMode="auto">
          <a:xfrm>
            <a:off x="35496" y="2977788"/>
            <a:ext cx="60486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a:solidFill>
                  <a:schemeClr val="tx1"/>
                </a:solidFill>
                <a:sym typeface="Symbol" panose="05050102010706020507" pitchFamily="18" charset="2"/>
              </a:rPr>
              <a:t>OS</a:t>
            </a:r>
            <a:r>
              <a:rPr lang="zh-CN" altLang="en-US" sz="2000" b="1" dirty="0">
                <a:solidFill>
                  <a:schemeClr val="tx1"/>
                </a:solidFill>
                <a:sym typeface="Symbol" panose="05050102010706020507" pitchFamily="18" charset="2"/>
              </a:rPr>
              <a:t>需要管理</a:t>
            </a:r>
            <a:r>
              <a:rPr lang="en-US" altLang="zh-CN" sz="2000" b="1" dirty="0">
                <a:solidFill>
                  <a:schemeClr val="tx1"/>
                </a:solidFill>
                <a:sym typeface="Symbol" panose="05050102010706020507" pitchFamily="18" charset="2"/>
              </a:rPr>
              <a:t>CPU(</a:t>
            </a:r>
            <a:r>
              <a:rPr lang="zh-CN" altLang="en-US" sz="2000" b="1" dirty="0">
                <a:solidFill>
                  <a:schemeClr val="tx1"/>
                </a:solidFill>
                <a:sym typeface="Symbol" panose="05050102010706020507" pitchFamily="18" charset="2"/>
              </a:rPr>
              <a:t>运算器、控制器</a:t>
            </a:r>
            <a:r>
              <a:rPr lang="en-US" altLang="zh-CN" sz="2000" b="1" dirty="0" smtClean="0">
                <a:solidFill>
                  <a:schemeClr val="tx1"/>
                </a:solidFill>
                <a:sym typeface="Symbol" panose="05050102010706020507" pitchFamily="18" charset="2"/>
              </a:rPr>
              <a:t>)</a:t>
            </a:r>
            <a:endParaRPr lang="en-US" altLang="zh-CN" sz="2000" b="1" dirty="0">
              <a:solidFill>
                <a:schemeClr val="tx1"/>
              </a:solidFill>
              <a:sym typeface="Symbol" panose="05050102010706020507" pitchFamily="18" charset="2"/>
            </a:endParaRPr>
          </a:p>
        </p:txBody>
      </p:sp>
      <p:sp>
        <p:nvSpPr>
          <p:cNvPr id="38" name="Rectangle 5"/>
          <p:cNvSpPr>
            <a:spLocks noChangeArrowheads="1"/>
          </p:cNvSpPr>
          <p:nvPr/>
        </p:nvSpPr>
        <p:spPr bwMode="auto">
          <a:xfrm>
            <a:off x="114705" y="4489956"/>
            <a:ext cx="47453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smtClean="0">
                <a:solidFill>
                  <a:schemeClr val="tx1"/>
                </a:solidFill>
                <a:sym typeface="Symbol" panose="05050102010706020507" pitchFamily="18" charset="2"/>
              </a:rPr>
              <a:t>OS</a:t>
            </a:r>
            <a:r>
              <a:rPr lang="zh-CN" altLang="en-US" sz="2000" b="1" dirty="0">
                <a:solidFill>
                  <a:schemeClr val="tx1"/>
                </a:solidFill>
                <a:sym typeface="Symbol" panose="05050102010706020507" pitchFamily="18" charset="2"/>
              </a:rPr>
              <a:t>需要管理</a:t>
            </a:r>
            <a:r>
              <a:rPr lang="en-US" altLang="zh-CN" sz="2000" b="1" dirty="0">
                <a:solidFill>
                  <a:schemeClr val="tx1"/>
                </a:solidFill>
                <a:sym typeface="Symbol" panose="05050102010706020507" pitchFamily="18" charset="2"/>
              </a:rPr>
              <a:t>disk(</a:t>
            </a:r>
            <a:r>
              <a:rPr lang="zh-CN" altLang="en-US" sz="2000" b="1" dirty="0">
                <a:solidFill>
                  <a:schemeClr val="tx1"/>
                </a:solidFill>
                <a:sym typeface="Symbol" panose="05050102010706020507" pitchFamily="18" charset="2"/>
              </a:rPr>
              <a:t>外存</a:t>
            </a:r>
            <a:r>
              <a:rPr lang="en-US" altLang="zh-CN" sz="2000" b="1" dirty="0" smtClean="0">
                <a:solidFill>
                  <a:schemeClr val="tx1"/>
                </a:solidFill>
                <a:sym typeface="Symbol" panose="05050102010706020507" pitchFamily="18" charset="2"/>
              </a:rPr>
              <a:t>)</a:t>
            </a:r>
            <a:endParaRPr lang="en-US" altLang="zh-CN" sz="2000" b="1" dirty="0">
              <a:solidFill>
                <a:schemeClr val="tx1"/>
              </a:solidFill>
              <a:sym typeface="Symbol" panose="05050102010706020507" pitchFamily="18" charset="2"/>
            </a:endParaRPr>
          </a:p>
        </p:txBody>
      </p:sp>
      <p:sp>
        <p:nvSpPr>
          <p:cNvPr id="39" name="Rectangle 5"/>
          <p:cNvSpPr>
            <a:spLocks noChangeArrowheads="1"/>
          </p:cNvSpPr>
          <p:nvPr/>
        </p:nvSpPr>
        <p:spPr bwMode="auto">
          <a:xfrm>
            <a:off x="85447" y="3717032"/>
            <a:ext cx="51845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smtClean="0">
                <a:solidFill>
                  <a:schemeClr val="tx1"/>
                </a:solidFill>
                <a:sym typeface="Symbol" panose="05050102010706020507" pitchFamily="18" charset="2"/>
              </a:rPr>
              <a:t>OS</a:t>
            </a:r>
            <a:r>
              <a:rPr lang="zh-CN" altLang="en-US" sz="2000" b="1" dirty="0">
                <a:solidFill>
                  <a:schemeClr val="tx1"/>
                </a:solidFill>
                <a:sym typeface="Symbol" panose="05050102010706020507" pitchFamily="18" charset="2"/>
              </a:rPr>
              <a:t>需要管理</a:t>
            </a:r>
            <a:r>
              <a:rPr lang="en-US" altLang="zh-CN" sz="2000" b="1" dirty="0">
                <a:solidFill>
                  <a:schemeClr val="tx1"/>
                </a:solidFill>
                <a:sym typeface="Symbol" panose="05050102010706020507" pitchFamily="18" charset="2"/>
              </a:rPr>
              <a:t>memory(</a:t>
            </a:r>
            <a:r>
              <a:rPr lang="zh-CN" altLang="en-US" sz="2000" b="1" dirty="0">
                <a:solidFill>
                  <a:schemeClr val="tx1"/>
                </a:solidFill>
                <a:sym typeface="Symbol" panose="05050102010706020507" pitchFamily="18" charset="2"/>
              </a:rPr>
              <a:t>内存</a:t>
            </a:r>
            <a:r>
              <a:rPr lang="en-US" altLang="zh-CN" sz="2000" b="1" dirty="0" smtClean="0">
                <a:solidFill>
                  <a:schemeClr val="tx1"/>
                </a:solidFill>
                <a:sym typeface="Symbol" panose="05050102010706020507" pitchFamily="18" charset="2"/>
              </a:rPr>
              <a:t>)</a:t>
            </a:r>
            <a:endParaRPr lang="en-US" altLang="zh-CN" sz="2000" b="1" dirty="0">
              <a:solidFill>
                <a:schemeClr val="tx1"/>
              </a:solidFill>
              <a:sym typeface="Symbol" panose="05050102010706020507" pitchFamily="18" charset="2"/>
            </a:endParaRPr>
          </a:p>
        </p:txBody>
      </p:sp>
      <p:sp>
        <p:nvSpPr>
          <p:cNvPr id="40" name="Rectangle 5"/>
          <p:cNvSpPr>
            <a:spLocks noChangeArrowheads="1"/>
          </p:cNvSpPr>
          <p:nvPr/>
        </p:nvSpPr>
        <p:spPr bwMode="auto">
          <a:xfrm>
            <a:off x="86380" y="5210036"/>
            <a:ext cx="44856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smtClean="0">
                <a:solidFill>
                  <a:schemeClr val="tx1"/>
                </a:solidFill>
                <a:sym typeface="Symbol" panose="05050102010706020507" pitchFamily="18" charset="2"/>
              </a:rPr>
              <a:t>OS</a:t>
            </a:r>
            <a:r>
              <a:rPr lang="zh-CN" altLang="en-US" sz="2000" b="1" dirty="0">
                <a:solidFill>
                  <a:schemeClr val="tx1"/>
                </a:solidFill>
                <a:sym typeface="Symbol" panose="05050102010706020507" pitchFamily="18" charset="2"/>
              </a:rPr>
              <a:t>需要管理</a:t>
            </a:r>
            <a:r>
              <a:rPr lang="en-US" altLang="zh-CN" sz="2000" b="1" dirty="0">
                <a:solidFill>
                  <a:schemeClr val="tx1"/>
                </a:solidFill>
                <a:sym typeface="Symbol" panose="05050102010706020507" pitchFamily="18" charset="2"/>
              </a:rPr>
              <a:t>IO(</a:t>
            </a:r>
            <a:r>
              <a:rPr lang="zh-CN" altLang="en-US" sz="2000" b="1" dirty="0">
                <a:solidFill>
                  <a:schemeClr val="tx1"/>
                </a:solidFill>
                <a:sym typeface="Symbol" panose="05050102010706020507" pitchFamily="18" charset="2"/>
              </a:rPr>
              <a:t>输入</a:t>
            </a:r>
            <a:r>
              <a:rPr lang="en-US" altLang="zh-CN" sz="2000" b="1" dirty="0">
                <a:solidFill>
                  <a:schemeClr val="tx1"/>
                </a:solidFill>
                <a:sym typeface="Symbol" panose="05050102010706020507" pitchFamily="18" charset="2"/>
              </a:rPr>
              <a:t>/</a:t>
            </a:r>
            <a:r>
              <a:rPr lang="zh-CN" altLang="en-US" sz="2000" b="1" dirty="0">
                <a:solidFill>
                  <a:schemeClr val="tx1"/>
                </a:solidFill>
                <a:sym typeface="Symbol" panose="05050102010706020507" pitchFamily="18" charset="2"/>
              </a:rPr>
              <a:t>输出设备</a:t>
            </a:r>
            <a:r>
              <a:rPr lang="en-US" altLang="zh-CN" sz="2000" b="1" dirty="0" smtClean="0">
                <a:solidFill>
                  <a:schemeClr val="tx1"/>
                </a:solidFill>
                <a:sym typeface="Symbol" panose="05050102010706020507" pitchFamily="18" charset="2"/>
              </a:rPr>
              <a:t>)</a:t>
            </a:r>
            <a:endParaRPr lang="zh-CN" altLang="en-US" sz="2000" b="1" dirty="0">
              <a:solidFill>
                <a:schemeClr val="tx1"/>
              </a:solidFill>
              <a:sym typeface="Symbol" panose="05050102010706020507" pitchFamily="18" charset="2"/>
            </a:endParaRPr>
          </a:p>
        </p:txBody>
      </p:sp>
      <p:grpSp>
        <p:nvGrpSpPr>
          <p:cNvPr id="3" name="组合 2"/>
          <p:cNvGrpSpPr/>
          <p:nvPr/>
        </p:nvGrpSpPr>
        <p:grpSpPr>
          <a:xfrm>
            <a:off x="382905" y="1179830"/>
            <a:ext cx="8073390" cy="4841240"/>
            <a:chOff x="603" y="1858"/>
            <a:chExt cx="12714" cy="7624"/>
          </a:xfrm>
        </p:grpSpPr>
        <p:sp>
          <p:nvSpPr>
            <p:cNvPr id="11" name="AutoShape 29"/>
            <p:cNvSpPr>
              <a:spLocks noChangeArrowheads="1"/>
            </p:cNvSpPr>
            <p:nvPr/>
          </p:nvSpPr>
          <p:spPr bwMode="auto">
            <a:xfrm>
              <a:off x="10764" y="4065"/>
              <a:ext cx="240" cy="840"/>
            </a:xfrm>
            <a:prstGeom prst="upArrow">
              <a:avLst>
                <a:gd name="adj1" fmla="val 50000"/>
                <a:gd name="adj2" fmla="val 87500"/>
              </a:avLst>
            </a:prstGeom>
            <a:solidFill>
              <a:srgbClr val="000000"/>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zh-CN" altLang="en-US" sz="24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sp>
          <p:nvSpPr>
            <p:cNvPr id="16" name="Rectangle 3"/>
            <p:cNvSpPr>
              <a:spLocks noChangeArrowheads="1"/>
            </p:cNvSpPr>
            <p:nvPr/>
          </p:nvSpPr>
          <p:spPr bwMode="auto">
            <a:xfrm>
              <a:off x="603" y="1858"/>
              <a:ext cx="12715"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342900" indent="-342900">
                <a:lnSpc>
                  <a:spcPct val="130000"/>
                </a:lnSpc>
                <a:spcBef>
                  <a:spcPct val="20000"/>
                </a:spcBef>
                <a:buClr>
                  <a:srgbClr val="993300"/>
                </a:buClr>
                <a:buSzPct val="90000"/>
                <a:buFont typeface="Wingdings" panose="05000000000000000000" pitchFamily="2" charset="2"/>
                <a:buChar char="n"/>
              </a:pPr>
              <a:r>
                <a:rPr lang="zh-CN" altLang="en-US" dirty="0">
                  <a:solidFill>
                    <a:schemeClr val="tx1"/>
                  </a:solidFill>
                  <a:latin typeface="微软雅黑" panose="020B0503020204020204" pitchFamily="34" charset="-122"/>
                  <a:ea typeface="微软雅黑" panose="020B0503020204020204" pitchFamily="34" charset="-122"/>
                </a:rPr>
                <a:t>管理所有硬件资源</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2" name="AutoShape 39"/>
            <p:cNvSpPr>
              <a:spLocks noChangeArrowheads="1"/>
            </p:cNvSpPr>
            <p:nvPr/>
          </p:nvSpPr>
          <p:spPr bwMode="auto">
            <a:xfrm rot="10800000">
              <a:off x="7540" y="5287"/>
              <a:ext cx="2760" cy="840"/>
            </a:xfrm>
            <a:prstGeom prst="wedgeRoundRectCallout">
              <a:avLst>
                <a:gd name="adj1" fmla="val 44371"/>
                <a:gd name="adj2" fmla="val 7794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spcBef>
                  <a:spcPct val="0"/>
                </a:spcBef>
              </a:pPr>
              <a:r>
                <a:rPr lang="zh-CN" altLang="en-US" b="1" dirty="0">
                  <a:solidFill>
                    <a:schemeClr val="tx1"/>
                  </a:solidFill>
                </a:rPr>
                <a:t>进程管理</a:t>
              </a:r>
              <a:endParaRPr lang="zh-CN" altLang="en-US" b="1" dirty="0">
                <a:solidFill>
                  <a:schemeClr val="tx1"/>
                </a:solidFill>
              </a:endParaRPr>
            </a:p>
          </p:txBody>
        </p:sp>
        <p:sp>
          <p:nvSpPr>
            <p:cNvPr id="23" name="AutoShape 40"/>
            <p:cNvSpPr>
              <a:spLocks noChangeArrowheads="1"/>
            </p:cNvSpPr>
            <p:nvPr/>
          </p:nvSpPr>
          <p:spPr bwMode="auto">
            <a:xfrm rot="10800000">
              <a:off x="6406" y="6374"/>
              <a:ext cx="2760" cy="840"/>
            </a:xfrm>
            <a:prstGeom prst="wedgeRoundRectCallout">
              <a:avLst>
                <a:gd name="adj1" fmla="val 46648"/>
                <a:gd name="adj2" fmla="val 7291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spcBef>
                  <a:spcPct val="0"/>
                </a:spcBef>
              </a:pPr>
              <a:r>
                <a:rPr lang="zh-CN" altLang="en-US" b="1" dirty="0">
                  <a:solidFill>
                    <a:schemeClr val="tx1"/>
                  </a:solidFill>
                </a:rPr>
                <a:t>内存管理</a:t>
              </a:r>
              <a:endParaRPr lang="zh-CN" altLang="en-US" b="1" dirty="0">
                <a:solidFill>
                  <a:schemeClr val="tx1"/>
                </a:solidFill>
              </a:endParaRPr>
            </a:p>
          </p:txBody>
        </p:sp>
        <p:sp>
          <p:nvSpPr>
            <p:cNvPr id="24" name="AutoShape 42"/>
            <p:cNvSpPr>
              <a:spLocks noChangeArrowheads="1"/>
            </p:cNvSpPr>
            <p:nvPr/>
          </p:nvSpPr>
          <p:spPr bwMode="auto">
            <a:xfrm rot="10800000">
              <a:off x="7313" y="8642"/>
              <a:ext cx="2760" cy="840"/>
            </a:xfrm>
            <a:prstGeom prst="wedgeRoundRectCallout">
              <a:avLst>
                <a:gd name="adj1" fmla="val 56611"/>
                <a:gd name="adj2" fmla="val 3571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spcBef>
                  <a:spcPct val="0"/>
                </a:spcBef>
              </a:pPr>
              <a:r>
                <a:rPr lang="en-US" altLang="zh-CN" b="1" dirty="0">
                  <a:solidFill>
                    <a:schemeClr val="tx1"/>
                  </a:solidFill>
                </a:rPr>
                <a:t>I/O</a:t>
              </a:r>
              <a:r>
                <a:rPr lang="zh-CN" altLang="en-US" b="1" dirty="0">
                  <a:solidFill>
                    <a:schemeClr val="tx1"/>
                  </a:solidFill>
                </a:rPr>
                <a:t>系统</a:t>
              </a:r>
              <a:endParaRPr lang="zh-CN" altLang="en-US" b="1" dirty="0">
                <a:solidFill>
                  <a:schemeClr val="tx1"/>
                </a:solidFill>
              </a:endParaRPr>
            </a:p>
          </p:txBody>
        </p:sp>
        <p:sp>
          <p:nvSpPr>
            <p:cNvPr id="41" name="AutoShape 41"/>
            <p:cNvSpPr>
              <a:spLocks noChangeArrowheads="1"/>
            </p:cNvSpPr>
            <p:nvPr/>
          </p:nvSpPr>
          <p:spPr bwMode="auto">
            <a:xfrm rot="10800000">
              <a:off x="6141" y="7508"/>
              <a:ext cx="2760" cy="840"/>
            </a:xfrm>
            <a:prstGeom prst="wedgeRoundRectCallout">
              <a:avLst>
                <a:gd name="adj1" fmla="val 60685"/>
                <a:gd name="adj2" fmla="val 4463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algn="ctr">
                <a:spcBef>
                  <a:spcPct val="0"/>
                </a:spcBef>
              </a:pPr>
              <a:r>
                <a:rPr lang="zh-CN" altLang="en-US" b="1" dirty="0">
                  <a:solidFill>
                    <a:schemeClr val="tx1"/>
                  </a:solidFill>
                </a:rPr>
                <a:t>文件系统</a:t>
              </a:r>
              <a:endParaRPr lang="zh-CN" altLang="en-US" b="1" dirty="0">
                <a:solidFill>
                  <a:schemeClr val="tx1"/>
                </a:solidFill>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3.6.3 </a:t>
            </a:r>
            <a:r>
              <a:rPr lang="zh-CN" altLang="en-US" dirty="0" smtClean="0"/>
              <a:t>设备管理</a:t>
            </a:r>
            <a:endParaRPr lang="zh-CN" altLang="en-US" dirty="0"/>
          </a:p>
        </p:txBody>
      </p:sp>
      <p:sp>
        <p:nvSpPr>
          <p:cNvPr id="3" name="内容占位符 2"/>
          <p:cNvSpPr>
            <a:spLocks noGrp="1"/>
          </p:cNvSpPr>
          <p:nvPr>
            <p:ph idx="1"/>
          </p:nvPr>
        </p:nvSpPr>
        <p:spPr>
          <a:xfrm>
            <a:off x="457200" y="980728"/>
            <a:ext cx="8229600" cy="5544616"/>
          </a:xfrm>
        </p:spPr>
        <p:txBody>
          <a:bodyPr>
            <a:normAutofit/>
          </a:bodyPr>
          <a:lstStyle/>
          <a:p>
            <a:r>
              <a:rPr lang="zh-CN" altLang="en-US" sz="2400" dirty="0"/>
              <a:t>设备管理的</a:t>
            </a:r>
            <a:r>
              <a:rPr lang="zh-CN" altLang="en-US" sz="2400" dirty="0" smtClean="0"/>
              <a:t>目标</a:t>
            </a:r>
            <a:endParaRPr lang="en-US" altLang="zh-CN" sz="2400" dirty="0" smtClean="0"/>
          </a:p>
          <a:p>
            <a:pPr lvl="1"/>
            <a:r>
              <a:rPr lang="zh-CN" altLang="en-US" sz="2000" dirty="0" smtClean="0"/>
              <a:t>方便设备使用，提高</a:t>
            </a:r>
            <a:r>
              <a:rPr lang="en-US" altLang="zh-CN" sz="2000" dirty="0">
                <a:solidFill>
                  <a:schemeClr val="accent2"/>
                </a:solidFill>
              </a:rPr>
              <a:t>CPU</a:t>
            </a:r>
            <a:r>
              <a:rPr lang="zh-CN" altLang="en-US" sz="2000" dirty="0">
                <a:solidFill>
                  <a:schemeClr val="accent2"/>
                </a:solidFill>
              </a:rPr>
              <a:t>与</a:t>
            </a:r>
            <a:r>
              <a:rPr lang="en-US" altLang="zh-CN" sz="2000" dirty="0">
                <a:solidFill>
                  <a:schemeClr val="accent2"/>
                </a:solidFill>
              </a:rPr>
              <a:t>I/O</a:t>
            </a:r>
            <a:r>
              <a:rPr lang="zh-CN" altLang="en-US" sz="2000" dirty="0">
                <a:solidFill>
                  <a:schemeClr val="accent2"/>
                </a:solidFill>
              </a:rPr>
              <a:t>设备</a:t>
            </a:r>
            <a:r>
              <a:rPr lang="zh-CN" altLang="en-US" sz="2000" dirty="0" smtClean="0">
                <a:solidFill>
                  <a:schemeClr val="accent2"/>
                </a:solidFill>
              </a:rPr>
              <a:t>利用率</a:t>
            </a:r>
            <a:endParaRPr lang="zh-CN" altLang="en-US" sz="2000" dirty="0"/>
          </a:p>
          <a:p>
            <a:r>
              <a:rPr lang="zh-CN" altLang="en-US" sz="2400" dirty="0"/>
              <a:t>设备管理</a:t>
            </a:r>
            <a:r>
              <a:rPr lang="zh-CN" altLang="en-US" sz="2400" dirty="0" smtClean="0"/>
              <a:t>的内容</a:t>
            </a:r>
            <a:endParaRPr lang="en-US" altLang="zh-CN" sz="2400" dirty="0"/>
          </a:p>
          <a:p>
            <a:pPr lvl="1"/>
            <a:r>
              <a:rPr lang="zh-CN" altLang="en-US" sz="2000" dirty="0" smtClean="0"/>
              <a:t>设备操作</a:t>
            </a:r>
            <a:endParaRPr lang="zh-CN" altLang="en-US" sz="2000" dirty="0"/>
          </a:p>
          <a:p>
            <a:pPr lvl="1"/>
            <a:r>
              <a:rPr lang="zh-CN" altLang="en-US" sz="2000" dirty="0"/>
              <a:t>设备</a:t>
            </a:r>
            <a:r>
              <a:rPr lang="zh-CN" altLang="en-US" sz="2000" dirty="0" smtClean="0"/>
              <a:t>独立性</a:t>
            </a:r>
            <a:endParaRPr lang="zh-CN" altLang="en-US" sz="2000" dirty="0"/>
          </a:p>
          <a:p>
            <a:pPr lvl="1"/>
            <a:r>
              <a:rPr lang="zh-CN" altLang="en-US" sz="2000" dirty="0"/>
              <a:t>设备分配与</a:t>
            </a:r>
            <a:r>
              <a:rPr lang="zh-CN" altLang="en-US" sz="2000" dirty="0" smtClean="0"/>
              <a:t>回收</a:t>
            </a:r>
            <a:endParaRPr lang="en-US" altLang="zh-CN" sz="2000" dirty="0" smtClean="0"/>
          </a:p>
          <a:p>
            <a:pPr lvl="1"/>
            <a:r>
              <a:rPr lang="zh-CN" altLang="en-US" sz="2000" dirty="0" smtClean="0"/>
              <a:t>虚拟设备</a:t>
            </a:r>
            <a:endParaRPr lang="zh-CN" altLang="en-US" sz="2000" dirty="0"/>
          </a:p>
          <a:p>
            <a:pPr lvl="1"/>
            <a:r>
              <a:rPr lang="zh-CN" altLang="en-US" sz="2000" dirty="0"/>
              <a:t>缓冲区</a:t>
            </a:r>
            <a:r>
              <a:rPr lang="zh-CN" altLang="en-US" sz="2000" dirty="0" smtClean="0"/>
              <a:t>管理</a:t>
            </a:r>
            <a:endParaRPr lang="zh-CN" altLang="en-US" sz="2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3.6.4 </a:t>
            </a:r>
            <a:r>
              <a:rPr lang="zh-CN" altLang="en-US" dirty="0" smtClean="0"/>
              <a:t>文件管理</a:t>
            </a:r>
            <a:endParaRPr lang="zh-CN" altLang="en-US" dirty="0"/>
          </a:p>
        </p:txBody>
      </p:sp>
      <p:sp>
        <p:nvSpPr>
          <p:cNvPr id="3" name="内容占位符 2"/>
          <p:cNvSpPr>
            <a:spLocks noGrp="1"/>
          </p:cNvSpPr>
          <p:nvPr>
            <p:ph idx="1"/>
          </p:nvPr>
        </p:nvSpPr>
        <p:spPr>
          <a:xfrm>
            <a:off x="457200" y="1196752"/>
            <a:ext cx="8229600" cy="4896544"/>
          </a:xfrm>
        </p:spPr>
        <p:txBody>
          <a:bodyPr>
            <a:normAutofit/>
          </a:bodyPr>
          <a:lstStyle/>
          <a:p>
            <a:r>
              <a:rPr lang="zh-CN" altLang="en-US" sz="2400" dirty="0" smtClean="0"/>
              <a:t>文件管理的目标</a:t>
            </a:r>
            <a:endParaRPr lang="en-US" altLang="zh-CN" sz="2400" dirty="0" smtClean="0"/>
          </a:p>
          <a:p>
            <a:pPr lvl="1"/>
            <a:r>
              <a:rPr lang="zh-CN" altLang="en-US" sz="2200" dirty="0"/>
              <a:t>解决软件资源的存储、共享、保密和</a:t>
            </a:r>
            <a:r>
              <a:rPr lang="zh-CN" altLang="en-US" sz="2200" dirty="0" smtClean="0"/>
              <a:t>保护</a:t>
            </a:r>
            <a:endParaRPr lang="zh-CN" altLang="en-US" sz="2200" dirty="0"/>
          </a:p>
          <a:p>
            <a:r>
              <a:rPr lang="zh-CN" altLang="en-US" sz="2400" dirty="0"/>
              <a:t>文件管理的内容</a:t>
            </a:r>
            <a:endParaRPr lang="en-US" altLang="zh-CN" sz="2400" dirty="0"/>
          </a:p>
          <a:p>
            <a:pPr lvl="1"/>
            <a:r>
              <a:rPr lang="zh-CN" altLang="en-US" sz="2200" dirty="0"/>
              <a:t>文件存储空间</a:t>
            </a:r>
            <a:r>
              <a:rPr lang="zh-CN" altLang="en-US" sz="2200" dirty="0" smtClean="0"/>
              <a:t>管理</a:t>
            </a:r>
            <a:endParaRPr lang="zh-CN" altLang="en-US" sz="2200" dirty="0"/>
          </a:p>
          <a:p>
            <a:pPr lvl="1"/>
            <a:r>
              <a:rPr lang="zh-CN" altLang="en-US" sz="2200" dirty="0"/>
              <a:t>目录</a:t>
            </a:r>
            <a:r>
              <a:rPr lang="zh-CN" altLang="en-US" sz="2200" dirty="0" smtClean="0"/>
              <a:t>管理</a:t>
            </a:r>
            <a:endParaRPr lang="en-US" altLang="zh-CN" sz="2200" dirty="0" smtClean="0"/>
          </a:p>
          <a:p>
            <a:pPr lvl="1"/>
            <a:r>
              <a:rPr lang="zh-CN" altLang="en-US" sz="2200" dirty="0" smtClean="0"/>
              <a:t>文件</a:t>
            </a:r>
            <a:r>
              <a:rPr lang="zh-CN" altLang="en-US" sz="2200" dirty="0"/>
              <a:t>的读写管理和</a:t>
            </a:r>
            <a:r>
              <a:rPr lang="zh-CN" altLang="en-US" sz="2200" dirty="0" smtClean="0"/>
              <a:t>存取控制</a:t>
            </a:r>
            <a:endParaRPr lang="en-US" altLang="zh-CN" sz="2200" dirty="0" smtClean="0"/>
          </a:p>
          <a:p>
            <a:pPr lvl="1"/>
            <a:r>
              <a:rPr lang="zh-CN" altLang="en-US" sz="2200" dirty="0" smtClean="0"/>
              <a:t>软件管理</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3.6.4 </a:t>
            </a:r>
            <a:r>
              <a:rPr lang="zh-CN" altLang="en-US" dirty="0" smtClean="0"/>
              <a:t>文件管理</a:t>
            </a:r>
            <a:endParaRPr lang="zh-CN" altLang="en-US" dirty="0"/>
          </a:p>
        </p:txBody>
      </p:sp>
      <p:graphicFrame>
        <p:nvGraphicFramePr>
          <p:cNvPr id="8" name="内容占位符 7"/>
          <p:cNvGraphicFramePr>
            <a:graphicFrameLocks noGrp="1" noChangeAspect="1"/>
          </p:cNvGraphicFramePr>
          <p:nvPr>
            <p:ph idx="1"/>
          </p:nvPr>
        </p:nvGraphicFramePr>
        <p:xfrm>
          <a:off x="1718310" y="1525270"/>
          <a:ext cx="7372985" cy="5017135"/>
        </p:xfrm>
        <a:graphic>
          <a:graphicData uri="http://schemas.openxmlformats.org/presentationml/2006/ole">
            <mc:AlternateContent xmlns:mc="http://schemas.openxmlformats.org/markup-compatibility/2006">
              <mc:Choice xmlns:v="urn:schemas-microsoft-com:vml" Requires="v">
                <p:oleObj spid="_x0000_s7407" name="Visio" r:id="rId1" imgW="10223500" imgH="7048500" progId="Visio.Drawing.11">
                  <p:embed/>
                </p:oleObj>
              </mc:Choice>
              <mc:Fallback>
                <p:oleObj name="Visio" r:id="rId1" imgW="10223500" imgH="7048500" progId="Visio.Drawing.11">
                  <p:embed/>
                  <p:pic>
                    <p:nvPicPr>
                      <p:cNvPr id="0" name="图片 7406"/>
                      <p:cNvPicPr/>
                      <p:nvPr/>
                    </p:nvPicPr>
                    <p:blipFill>
                      <a:blip r:embed="rId2"/>
                      <a:stretch>
                        <a:fillRect/>
                      </a:stretch>
                    </p:blipFill>
                    <p:spPr>
                      <a:xfrm>
                        <a:off x="1718310" y="1525270"/>
                        <a:ext cx="7372985" cy="5017135"/>
                      </a:xfrm>
                      <a:prstGeom prst="rect">
                        <a:avLst/>
                      </a:prstGeom>
                    </p:spPr>
                  </p:pic>
                </p:oleObj>
              </mc:Fallback>
            </mc:AlternateContent>
          </a:graphicData>
        </a:graphic>
      </p:graphicFrame>
      <p:sp>
        <p:nvSpPr>
          <p:cNvPr id="10" name="内容占位符 2"/>
          <p:cNvSpPr txBox="1"/>
          <p:nvPr/>
        </p:nvSpPr>
        <p:spPr>
          <a:xfrm>
            <a:off x="395536" y="1340768"/>
            <a:ext cx="3394720" cy="4896544"/>
          </a:xfrm>
          <a:prstGeom prst="rect">
            <a:avLst/>
          </a:prstGeom>
        </p:spPr>
        <p:txBody>
          <a:bodyPr vert="horz" lIns="91440" tIns="45720" rIns="91440" bIns="45720" rtlCol="0">
            <a:normAutofit/>
          </a:bodyPr>
          <a:lstStyle>
            <a:lvl1pPr marL="457200" indent="-457200" algn="l" defTabSz="914400" rtl="0" eaLnBrk="1" latinLnBrk="0" hangingPunct="1">
              <a:lnSpc>
                <a:spcPct val="150000"/>
              </a:lnSpc>
              <a:spcBef>
                <a:spcPct val="20000"/>
              </a:spcBef>
              <a:buClr>
                <a:schemeClr val="accent2"/>
              </a:buClr>
              <a:buSzPct val="80000"/>
              <a:buFont typeface="Wingdings" panose="05000000000000000000" pitchFamily="2" charset="2"/>
              <a:buChar char="n"/>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50000"/>
              </a:lnSpc>
              <a:spcBef>
                <a:spcPct val="20000"/>
              </a:spcBef>
              <a:buClr>
                <a:schemeClr val="accent6"/>
              </a:buClr>
              <a:buSzPct val="75000"/>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ct val="20000"/>
              </a:spcBef>
              <a:buClr>
                <a:srgbClr val="7030A0"/>
              </a:buClr>
              <a:buSzPct val="75000"/>
              <a:buFont typeface="Wingdings" panose="05000000000000000000" pitchFamily="2" charset="2"/>
              <a:buChar char="l"/>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smtClean="0"/>
              <a:t>路径</a:t>
            </a:r>
            <a:endParaRPr lang="en-US" altLang="zh-CN" sz="2400" dirty="0" smtClean="0"/>
          </a:p>
          <a:p>
            <a:pPr lvl="1"/>
            <a:r>
              <a:rPr lang="zh-CN" altLang="en-US" sz="2000" dirty="0" smtClean="0"/>
              <a:t>相对路径</a:t>
            </a:r>
            <a:endParaRPr lang="en-US" altLang="zh-CN" sz="2000" dirty="0" smtClean="0"/>
          </a:p>
          <a:p>
            <a:pPr lvl="1"/>
            <a:r>
              <a:rPr lang="zh-CN" altLang="en-US" sz="2000" dirty="0" smtClean="0"/>
              <a:t>绝对路径</a:t>
            </a:r>
            <a:endParaRPr lang="en-US" altLang="zh-CN" sz="2000" dirty="0" smtClean="0"/>
          </a:p>
          <a:p>
            <a:r>
              <a:rPr lang="zh-CN" altLang="en-US" dirty="0" smtClean="0"/>
              <a:t>权限</a:t>
            </a:r>
            <a:endParaRPr lang="en-US" altLang="zh-CN" dirty="0" smtClean="0"/>
          </a:p>
          <a:p>
            <a:pPr lvl="1"/>
            <a:r>
              <a:rPr lang="zh-CN" altLang="en-US" dirty="0" smtClean="0"/>
              <a:t>读</a:t>
            </a:r>
            <a:endParaRPr lang="en-US" altLang="zh-CN" dirty="0" smtClean="0"/>
          </a:p>
          <a:p>
            <a:pPr lvl="1"/>
            <a:r>
              <a:rPr lang="zh-CN" altLang="en-US" dirty="0" smtClean="0"/>
              <a:t>写</a:t>
            </a:r>
            <a:endParaRPr lang="en-US" altLang="zh-CN" dirty="0" smtClean="0"/>
          </a:p>
          <a:p>
            <a:pPr lvl="1"/>
            <a:r>
              <a:rPr lang="zh-CN" altLang="en-US" dirty="0"/>
              <a:t>执行</a:t>
            </a:r>
            <a:endParaRPr lang="en-US" altLang="zh-C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操作系统的</a:t>
            </a:r>
            <a:r>
              <a:rPr lang="zh-CN" altLang="en-US" dirty="0"/>
              <a:t>作用</a:t>
            </a:r>
            <a:endParaRPr lang="zh-CN" altLang="en-US" dirty="0"/>
          </a:p>
        </p:txBody>
      </p:sp>
      <p:grpSp>
        <p:nvGrpSpPr>
          <p:cNvPr id="10" name="Group 7"/>
          <p:cNvGrpSpPr/>
          <p:nvPr/>
        </p:nvGrpSpPr>
        <p:grpSpPr bwMode="auto">
          <a:xfrm>
            <a:off x="7059487" y="1083567"/>
            <a:ext cx="1905001" cy="2057401"/>
            <a:chOff x="3264" y="1680"/>
            <a:chExt cx="1584" cy="1824"/>
          </a:xfrm>
        </p:grpSpPr>
        <p:pic>
          <p:nvPicPr>
            <p:cNvPr id="12" name="Picture 8" descr="j02920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9"/>
            <p:cNvSpPr>
              <a:spLocks noChangeArrowheads="1"/>
            </p:cNvSpPr>
            <p:nvPr/>
          </p:nvSpPr>
          <p:spPr bwMode="auto">
            <a:xfrm>
              <a:off x="3264" y="3072"/>
              <a:ext cx="1584" cy="432"/>
            </a:xfrm>
            <a:prstGeom prst="rect">
              <a:avLst/>
            </a:prstGeom>
            <a:solidFill>
              <a:srgbClr val="FFFFFF"/>
            </a:solidFill>
            <a:ln w="2857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硬件</a:t>
              </a:r>
              <a:endPar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p:txBody>
        </p:sp>
        <p:sp>
          <p:nvSpPr>
            <p:cNvPr id="14" name="Rectangle 10"/>
            <p:cNvSpPr>
              <a:spLocks noChangeArrowheads="1"/>
            </p:cNvSpPr>
            <p:nvPr/>
          </p:nvSpPr>
          <p:spPr bwMode="auto">
            <a:xfrm>
              <a:off x="3264" y="2640"/>
              <a:ext cx="1584" cy="432"/>
            </a:xfrm>
            <a:prstGeom prst="rect">
              <a:avLst/>
            </a:prstGeom>
            <a:solidFill>
              <a:srgbClr val="FFFFFF"/>
            </a:solidFill>
            <a:ln w="2857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rPr>
                <a:t>操作系统</a:t>
              </a:r>
              <a:endParaRPr kumimoji="0" lang="zh-CN" altLang="en-US" sz="20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sp>
          <p:nvSpPr>
            <p:cNvPr id="15" name="Rectangle 11"/>
            <p:cNvSpPr>
              <a:spLocks noChangeArrowheads="1"/>
            </p:cNvSpPr>
            <p:nvPr/>
          </p:nvSpPr>
          <p:spPr bwMode="auto">
            <a:xfrm>
              <a:off x="3264" y="2208"/>
              <a:ext cx="1584" cy="432"/>
            </a:xfrm>
            <a:prstGeom prst="rect">
              <a:avLst/>
            </a:prstGeom>
            <a:solidFill>
              <a:srgbClr val="FFFFFF"/>
            </a:solidFill>
            <a:ln w="2857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rPr>
                <a:t>应用软件</a:t>
              </a: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6" name="Rectangle 3"/>
          <p:cNvSpPr>
            <a:spLocks noChangeArrowheads="1"/>
          </p:cNvSpPr>
          <p:nvPr/>
        </p:nvSpPr>
        <p:spPr bwMode="auto">
          <a:xfrm>
            <a:off x="382588" y="1323678"/>
            <a:ext cx="8074025" cy="66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342900" indent="-342900">
              <a:lnSpc>
                <a:spcPct val="130000"/>
              </a:lnSpc>
              <a:spcBef>
                <a:spcPct val="20000"/>
              </a:spcBef>
              <a:buClr>
                <a:srgbClr val="993300"/>
              </a:buClr>
              <a:buSzPct val="90000"/>
              <a:buFont typeface="Wingdings" panose="05000000000000000000" pitchFamily="2" charset="2"/>
              <a:buChar char="n"/>
            </a:pPr>
            <a:r>
              <a:rPr lang="zh-CN" altLang="en-US" dirty="0" smtClean="0">
                <a:solidFill>
                  <a:schemeClr val="tx1"/>
                </a:solidFill>
                <a:latin typeface="微软雅黑" panose="020B0503020204020204" pitchFamily="34" charset="-122"/>
                <a:ea typeface="微软雅黑" panose="020B0503020204020204" pitchFamily="34" charset="-122"/>
              </a:rPr>
              <a:t>向</a:t>
            </a:r>
            <a:r>
              <a:rPr lang="zh-CN" altLang="en-US" dirty="0">
                <a:solidFill>
                  <a:schemeClr val="tx1"/>
                </a:solidFill>
                <a:latin typeface="微软雅黑" panose="020B0503020204020204" pitchFamily="34" charset="-122"/>
                <a:ea typeface="微软雅黑" panose="020B0503020204020204" pitchFamily="34" charset="-122"/>
              </a:rPr>
              <a:t>用户和应用软件提供使用接口</a:t>
            </a:r>
            <a:endParaRPr lang="zh-CN" altLang="en-US" dirty="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ct val="20000"/>
              </a:spcBef>
              <a:buClr>
                <a:srgbClr val="993300"/>
              </a:buClr>
              <a:buSzPct val="90000"/>
              <a:buFont typeface="Wingdings" panose="05000000000000000000" pitchFamily="2" charset="2"/>
              <a:buChar char="n"/>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3" name="Rectangle 5"/>
          <p:cNvSpPr>
            <a:spLocks noChangeArrowheads="1"/>
          </p:cNvSpPr>
          <p:nvPr/>
        </p:nvSpPr>
        <p:spPr bwMode="auto">
          <a:xfrm>
            <a:off x="137012" y="1870096"/>
            <a:ext cx="6523220" cy="316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pPr marL="800100" lvl="1" indent="-342900">
              <a:lnSpc>
                <a:spcPct val="200000"/>
              </a:lnSpc>
              <a:spcBef>
                <a:spcPct val="0"/>
              </a:spcBef>
              <a:buClr>
                <a:srgbClr val="92D050"/>
              </a:buClr>
              <a:buSzPct val="75000"/>
              <a:buFont typeface="Wingdings" panose="05000000000000000000" pitchFamily="2" charset="2"/>
              <a:buChar char="n"/>
            </a:pPr>
            <a:r>
              <a:rPr lang="zh-CN" altLang="en-US" sz="3200" b="1" dirty="0" smtClean="0">
                <a:solidFill>
                  <a:schemeClr val="tx1"/>
                </a:solidFill>
              </a:rPr>
              <a:t>命令</a:t>
            </a:r>
            <a:endParaRPr lang="zh-CN" altLang="en-US" sz="3600" b="1" dirty="0" smtClean="0">
              <a:solidFill>
                <a:schemeClr val="tx1"/>
              </a:solidFill>
              <a:sym typeface="Symbol" panose="05050102010706020507" pitchFamily="18" charset="2"/>
            </a:endParaRPr>
          </a:p>
          <a:p>
            <a:pPr marL="800100" lvl="1" indent="-342900">
              <a:lnSpc>
                <a:spcPct val="200000"/>
              </a:lnSpc>
              <a:spcBef>
                <a:spcPct val="0"/>
              </a:spcBef>
              <a:buClr>
                <a:srgbClr val="92D050"/>
              </a:buClr>
              <a:buSzPct val="75000"/>
              <a:buFont typeface="Wingdings" panose="05000000000000000000" pitchFamily="2" charset="2"/>
              <a:buChar char="n"/>
            </a:pPr>
            <a:r>
              <a:rPr lang="zh-CN" altLang="en-US" sz="3600" b="1" dirty="0">
                <a:solidFill>
                  <a:schemeClr val="tx1"/>
                </a:solidFill>
              </a:rPr>
              <a:t>系统调用</a:t>
            </a:r>
            <a:endParaRPr lang="zh-CN" altLang="en-US" sz="3600" b="1" dirty="0">
              <a:solidFill>
                <a:schemeClr val="tx1"/>
              </a:solidFill>
            </a:endParaRPr>
          </a:p>
          <a:p>
            <a:pPr marL="800100" lvl="1" indent="-342900">
              <a:lnSpc>
                <a:spcPct val="200000"/>
              </a:lnSpc>
              <a:spcBef>
                <a:spcPct val="0"/>
              </a:spcBef>
              <a:buClr>
                <a:srgbClr val="92D050"/>
              </a:buClr>
              <a:buSzPct val="75000"/>
              <a:buFont typeface="Wingdings" panose="05000000000000000000" pitchFamily="2" charset="2"/>
              <a:buChar char="n"/>
            </a:pPr>
            <a:r>
              <a:rPr lang="zh-CN" altLang="en-US" sz="3200" b="1" dirty="0">
                <a:solidFill>
                  <a:schemeClr val="tx1"/>
                </a:solidFill>
              </a:rPr>
              <a:t>图形、窗口</a:t>
            </a:r>
            <a:endParaRPr lang="zh-CN" altLang="en-US" sz="3200" b="1" dirty="0">
              <a:solidFill>
                <a:schemeClr val="tx1"/>
              </a:solidFill>
              <a:sym typeface="Symbol" panose="05050102010706020507" pitchFamily="18" charset="2"/>
            </a:endParaRPr>
          </a:p>
        </p:txBody>
      </p:sp>
      <p:sp>
        <p:nvSpPr>
          <p:cNvPr id="19" name="AutoShape 14"/>
          <p:cNvSpPr>
            <a:spLocks noChangeArrowheads="1"/>
          </p:cNvSpPr>
          <p:nvPr/>
        </p:nvSpPr>
        <p:spPr bwMode="auto">
          <a:xfrm flipV="1">
            <a:off x="6835077" y="1688623"/>
            <a:ext cx="152400" cy="533400"/>
          </a:xfrm>
          <a:prstGeom prst="upArrow">
            <a:avLst>
              <a:gd name="adj1" fmla="val 50000"/>
              <a:gd name="adj2" fmla="val 87500"/>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sz="2400" kern="1200">
                <a:solidFill>
                  <a:srgbClr val="FF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0000"/>
                </a:solidFill>
                <a:latin typeface="Arial" panose="020B0604020202020204" pitchFamily="34" charset="0"/>
                <a:ea typeface="宋体" panose="02010600030101010101" pitchFamily="2" charset="-122"/>
                <a:cs typeface="+mn-cs"/>
              </a:defRPr>
            </a:lvl9pPr>
          </a:lstStyle>
          <a:p>
            <a:endParaRPr lang="zh-CN" altLang="en-US"/>
          </a:p>
        </p:txBody>
      </p:sp>
      <p:grpSp>
        <p:nvGrpSpPr>
          <p:cNvPr id="3" name="组合 2"/>
          <p:cNvGrpSpPr/>
          <p:nvPr/>
        </p:nvGrpSpPr>
        <p:grpSpPr>
          <a:xfrm>
            <a:off x="4005600" y="2401948"/>
            <a:ext cx="1727391" cy="2286635"/>
            <a:chOff x="4005600" y="2401948"/>
            <a:chExt cx="1727391" cy="2286635"/>
          </a:xfrm>
        </p:grpSpPr>
        <p:sp>
          <p:nvSpPr>
            <p:cNvPr id="17" name="右大括号 16"/>
            <p:cNvSpPr/>
            <p:nvPr/>
          </p:nvSpPr>
          <p:spPr>
            <a:xfrm>
              <a:off x="4005600" y="2401948"/>
              <a:ext cx="828040" cy="228663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18" name="矩形 17"/>
            <p:cNvSpPr/>
            <p:nvPr/>
          </p:nvSpPr>
          <p:spPr>
            <a:xfrm>
              <a:off x="5107325" y="3068063"/>
              <a:ext cx="625666" cy="954107"/>
            </a:xfrm>
            <a:prstGeom prst="rect">
              <a:avLst/>
            </a:prstGeom>
          </p:spPr>
          <p:txBody>
            <a:bodyPr wrap="square">
              <a:spAutoFit/>
            </a:bodyPr>
            <a:lstStyle/>
            <a:p>
              <a:pPr algn="ctr"/>
              <a:r>
                <a:rPr lang="zh-CN" altLang="en-US" sz="2800" dirty="0" smtClean="0"/>
                <a:t>实</a:t>
              </a:r>
              <a:endParaRPr lang="en-US" altLang="zh-CN" sz="2800" dirty="0" smtClean="0"/>
            </a:p>
            <a:p>
              <a:pPr algn="ctr"/>
              <a:r>
                <a:rPr lang="zh-CN" altLang="en-US" sz="2800" dirty="0" smtClean="0"/>
                <a:t>验</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dirty="0" smtClean="0"/>
              <a:t>3.3</a:t>
            </a:r>
            <a:r>
              <a:rPr lang="zh-CN" altLang="en-US" dirty="0"/>
              <a:t>　操作系统的发展历史</a:t>
            </a:r>
            <a:endParaRPr lang="zh-CN" altLang="en-US" dirty="0"/>
          </a:p>
        </p:txBody>
      </p:sp>
      <p:sp>
        <p:nvSpPr>
          <p:cNvPr id="3" name="内容占位符 2"/>
          <p:cNvSpPr>
            <a:spLocks noGrp="1"/>
          </p:cNvSpPr>
          <p:nvPr>
            <p:ph idx="1"/>
          </p:nvPr>
        </p:nvSpPr>
        <p:spPr>
          <a:xfrm>
            <a:off x="457200" y="1052736"/>
            <a:ext cx="8229600" cy="5661248"/>
          </a:xfrm>
        </p:spPr>
        <p:txBody>
          <a:bodyPr>
            <a:noAutofit/>
          </a:bodyPr>
          <a:lstStyle/>
          <a:p>
            <a:pPr marL="342900" lvl="1" indent="-342900" fontAlgn="base">
              <a:lnSpc>
                <a:spcPct val="150000"/>
              </a:lnSpc>
              <a:spcAft>
                <a:spcPct val="0"/>
              </a:spcAft>
              <a:buClr>
                <a:srgbClr val="993300"/>
              </a:buClr>
              <a:buSzPct val="80000"/>
              <a:buFont typeface="Wingdings" panose="05000000000000000000" pitchFamily="2" charset="2"/>
              <a:buChar char="n"/>
            </a:pPr>
            <a:r>
              <a:rPr lang="en-US" altLang="zh-CN" dirty="0" smtClean="0"/>
              <a:t>OS</a:t>
            </a:r>
            <a:r>
              <a:rPr lang="zh-CN" altLang="en-US" dirty="0" smtClean="0"/>
              <a:t>随</a:t>
            </a:r>
            <a:r>
              <a:rPr lang="zh-CN" altLang="en-US" sz="2800" dirty="0"/>
              <a:t>计算机硬件技术、应用软件的发展而发展</a:t>
            </a:r>
            <a:endParaRPr lang="zh-CN" altLang="en-US" sz="2800" dirty="0"/>
          </a:p>
          <a:p>
            <a:pPr marL="342900" lvl="1" indent="-342900" fontAlgn="base">
              <a:lnSpc>
                <a:spcPct val="150000"/>
              </a:lnSpc>
              <a:spcAft>
                <a:spcPct val="0"/>
              </a:spcAft>
              <a:buClr>
                <a:srgbClr val="993300"/>
              </a:buClr>
              <a:buSzPct val="80000"/>
              <a:buFont typeface="Wingdings" panose="05000000000000000000" pitchFamily="2" charset="2"/>
              <a:buChar char="n"/>
            </a:pPr>
            <a:r>
              <a:rPr lang="zh-CN" altLang="en-US" sz="2800" dirty="0"/>
              <a:t>目标</a:t>
            </a:r>
            <a:endParaRPr lang="zh-CN" altLang="en-US" sz="2800" dirty="0"/>
          </a:p>
          <a:p>
            <a:pPr marL="800100" lvl="1" indent="-342900" fontAlgn="base">
              <a:lnSpc>
                <a:spcPct val="150000"/>
              </a:lnSpc>
              <a:spcBef>
                <a:spcPct val="0"/>
              </a:spcBef>
              <a:spcAft>
                <a:spcPct val="0"/>
              </a:spcAft>
              <a:buClr>
                <a:srgbClr val="92D050"/>
              </a:buClr>
              <a:buSzPct val="75000"/>
              <a:buFont typeface="Wingdings" panose="05000000000000000000" pitchFamily="2" charset="2"/>
              <a:buChar char="n"/>
            </a:pPr>
            <a:r>
              <a:rPr lang="zh-CN" altLang="en-US" b="1" dirty="0">
                <a:latin typeface="Arial" panose="020B0604020202020204" pitchFamily="34" charset="0"/>
                <a:ea typeface="宋体" panose="02010600030101010101" pitchFamily="2" charset="-122"/>
              </a:rPr>
              <a:t>充分利用</a:t>
            </a:r>
            <a:r>
              <a:rPr lang="zh-CN" altLang="en-US" b="1" dirty="0" smtClean="0">
                <a:latin typeface="Arial" panose="020B0604020202020204" pitchFamily="34" charset="0"/>
                <a:ea typeface="宋体" panose="02010600030101010101" pitchFamily="2" charset="-122"/>
              </a:rPr>
              <a:t>硬件，提高</a:t>
            </a:r>
            <a:r>
              <a:rPr lang="zh-CN" altLang="en-US" sz="2800" b="1" dirty="0">
                <a:latin typeface="Arial" panose="020B0604020202020204" pitchFamily="34" charset="0"/>
                <a:ea typeface="宋体" panose="02010600030101010101" pitchFamily="2" charset="-122"/>
              </a:rPr>
              <a:t>计算机资源利用率</a:t>
            </a:r>
            <a:endParaRPr lang="zh-CN" altLang="en-US" sz="2800" b="1" dirty="0">
              <a:latin typeface="Arial" panose="020B0604020202020204" pitchFamily="34" charset="0"/>
              <a:ea typeface="宋体" panose="02010600030101010101" pitchFamily="2" charset="-122"/>
            </a:endParaRPr>
          </a:p>
          <a:p>
            <a:pPr marL="800100" lvl="1" indent="-342900" fontAlgn="base">
              <a:lnSpc>
                <a:spcPct val="150000"/>
              </a:lnSpc>
              <a:spcBef>
                <a:spcPct val="0"/>
              </a:spcBef>
              <a:spcAft>
                <a:spcPct val="0"/>
              </a:spcAft>
              <a:buClr>
                <a:srgbClr val="92D050"/>
              </a:buClr>
              <a:buSzPct val="75000"/>
              <a:buFont typeface="Wingdings" panose="05000000000000000000" pitchFamily="2" charset="2"/>
              <a:buChar char="n"/>
            </a:pPr>
            <a:r>
              <a:rPr lang="zh-CN" altLang="en-US" b="1" dirty="0">
                <a:latin typeface="Arial" panose="020B0604020202020204" pitchFamily="34" charset="0"/>
                <a:ea typeface="宋体" panose="02010600030101010101" pitchFamily="2" charset="-122"/>
              </a:rPr>
              <a:t>提供更好</a:t>
            </a:r>
            <a:r>
              <a:rPr lang="zh-CN" altLang="en-US" sz="2800" b="1" dirty="0" smtClean="0">
                <a:latin typeface="Arial" panose="020B0604020202020204" pitchFamily="34" charset="0"/>
                <a:ea typeface="宋体" panose="02010600030101010101" pitchFamily="2" charset="-122"/>
              </a:rPr>
              <a:t>服务，方便用户</a:t>
            </a:r>
            <a:endParaRPr lang="zh-CN" altLang="en-US" sz="2800" b="1" dirty="0" smtClean="0">
              <a:latin typeface="Arial" panose="020B0604020202020204" pitchFamily="34" charset="0"/>
              <a:ea typeface="宋体" panose="02010600030101010101" pitchFamily="2" charset="-122"/>
            </a:endParaRPr>
          </a:p>
          <a:p>
            <a:pPr marL="342900" lvl="1" indent="-342900" fontAlgn="base">
              <a:lnSpc>
                <a:spcPct val="150000"/>
              </a:lnSpc>
              <a:spcAft>
                <a:spcPct val="0"/>
              </a:spcAft>
              <a:buClr>
                <a:srgbClr val="993300"/>
              </a:buClr>
              <a:buSzPct val="80000"/>
              <a:buFont typeface="Wingdings" panose="05000000000000000000" pitchFamily="2" charset="2"/>
              <a:buChar char="n"/>
            </a:pPr>
            <a:r>
              <a:rPr lang="en-US" altLang="zh-CN" dirty="0" smtClean="0"/>
              <a:t>OS</a:t>
            </a:r>
            <a:r>
              <a:rPr lang="zh-CN" altLang="en-US" dirty="0" smtClean="0"/>
              <a:t>的发展历史</a:t>
            </a:r>
            <a:r>
              <a:rPr lang="zh-CN" altLang="en-US" dirty="0"/>
              <a:t>划分为</a:t>
            </a:r>
            <a:r>
              <a:rPr lang="en-US" altLang="zh-CN" dirty="0"/>
              <a:t>4</a:t>
            </a:r>
            <a:r>
              <a:rPr lang="zh-CN" altLang="en-US" sz="2800" dirty="0"/>
              <a:t>个阶段</a:t>
            </a:r>
            <a:endParaRPr lang="zh-CN" altLang="en-US" sz="2800" dirty="0"/>
          </a:p>
          <a:p>
            <a:pPr marL="457200" lvl="1" indent="0" fontAlgn="base">
              <a:spcBef>
                <a:spcPct val="0"/>
              </a:spcBef>
              <a:spcAft>
                <a:spcPct val="0"/>
              </a:spcAft>
              <a:buClr>
                <a:srgbClr val="92D050"/>
              </a:buClr>
              <a:buNone/>
            </a:pPr>
            <a:r>
              <a:rPr lang="en-US" altLang="zh-CN" b="1" dirty="0" smtClean="0">
                <a:latin typeface="Arial" panose="020B0604020202020204" pitchFamily="34" charset="0"/>
                <a:ea typeface="宋体" panose="02010600030101010101" pitchFamily="2" charset="-122"/>
              </a:rPr>
              <a:t>3.3.1 </a:t>
            </a:r>
            <a:r>
              <a:rPr lang="zh-CN" altLang="en-US" b="1" dirty="0" smtClean="0">
                <a:latin typeface="Arial" panose="020B0604020202020204" pitchFamily="34" charset="0"/>
                <a:ea typeface="宋体" panose="02010600030101010101" pitchFamily="2" charset="-122"/>
              </a:rPr>
              <a:t>真空管</a:t>
            </a:r>
            <a:r>
              <a:rPr lang="zh-CN" altLang="en-US" b="1" dirty="0">
                <a:latin typeface="Arial" panose="020B0604020202020204" pitchFamily="34" charset="0"/>
                <a:ea typeface="宋体" panose="02010600030101010101" pitchFamily="2" charset="-122"/>
              </a:rPr>
              <a:t>和插件</a:t>
            </a:r>
            <a:r>
              <a:rPr lang="zh-CN" altLang="en-US" b="1" dirty="0" smtClean="0">
                <a:latin typeface="Arial" panose="020B0604020202020204" pitchFamily="34" charset="0"/>
                <a:ea typeface="宋体" panose="02010600030101010101" pitchFamily="2" charset="-122"/>
              </a:rPr>
              <a:t>板时代</a:t>
            </a:r>
            <a:r>
              <a:rPr lang="en-US" altLang="zh-CN" b="1" dirty="0">
                <a:latin typeface="Arial" panose="020B0604020202020204" pitchFamily="34" charset="0"/>
                <a:ea typeface="宋体" panose="02010600030101010101" pitchFamily="2" charset="-122"/>
              </a:rPr>
              <a:t>(1945~1955)</a:t>
            </a:r>
            <a:endParaRPr lang="en-US" altLang="zh-CN" b="1" dirty="0">
              <a:latin typeface="Arial" panose="020B0604020202020204" pitchFamily="34" charset="0"/>
              <a:ea typeface="宋体" panose="02010600030101010101" pitchFamily="2" charset="-122"/>
            </a:endParaRPr>
          </a:p>
          <a:p>
            <a:pPr marL="457200" lvl="1" indent="0" fontAlgn="base">
              <a:spcBef>
                <a:spcPct val="0"/>
              </a:spcBef>
              <a:spcAft>
                <a:spcPct val="0"/>
              </a:spcAft>
              <a:buClr>
                <a:srgbClr val="92D050"/>
              </a:buClr>
              <a:buNone/>
            </a:pPr>
            <a:r>
              <a:rPr lang="en-US" altLang="zh-CN" b="1" dirty="0" smtClean="0">
                <a:latin typeface="Arial" panose="020B0604020202020204" pitchFamily="34" charset="0"/>
                <a:ea typeface="宋体" panose="02010600030101010101" pitchFamily="2" charset="-122"/>
              </a:rPr>
              <a:t>3.3.2 </a:t>
            </a:r>
            <a:r>
              <a:rPr lang="zh-CN" altLang="en-US" b="1" dirty="0" smtClean="0">
                <a:latin typeface="Arial" panose="020B0604020202020204" pitchFamily="34" charset="0"/>
                <a:ea typeface="宋体" panose="02010600030101010101" pitchFamily="2" charset="-122"/>
              </a:rPr>
              <a:t>晶体管</a:t>
            </a:r>
            <a:r>
              <a:rPr lang="zh-CN" altLang="en-US" b="1" dirty="0">
                <a:latin typeface="Arial" panose="020B0604020202020204" pitchFamily="34" charset="0"/>
                <a:ea typeface="宋体" panose="02010600030101010101" pitchFamily="2" charset="-122"/>
              </a:rPr>
              <a:t>和</a:t>
            </a:r>
            <a:r>
              <a:rPr lang="zh-CN" altLang="en-US" b="1" dirty="0" smtClean="0">
                <a:latin typeface="Arial" panose="020B0604020202020204" pitchFamily="34" charset="0"/>
                <a:ea typeface="宋体" panose="02010600030101010101" pitchFamily="2" charset="-122"/>
              </a:rPr>
              <a:t>批处理系统</a:t>
            </a:r>
            <a:r>
              <a:rPr lang="zh-CN" altLang="en-US" b="1" dirty="0">
                <a:latin typeface="Arial" panose="020B0604020202020204" pitchFamily="34" charset="0"/>
                <a:ea typeface="宋体" panose="02010600030101010101" pitchFamily="2" charset="-122"/>
              </a:rPr>
              <a:t>时代</a:t>
            </a:r>
            <a:r>
              <a:rPr lang="en-US" altLang="zh-CN" b="1" dirty="0" smtClean="0">
                <a:latin typeface="Arial" panose="020B0604020202020204" pitchFamily="34" charset="0"/>
                <a:ea typeface="宋体" panose="02010600030101010101" pitchFamily="2" charset="-122"/>
              </a:rPr>
              <a:t>(1955~1965</a:t>
            </a: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a:p>
            <a:pPr marL="457200" lvl="1" indent="0" fontAlgn="base">
              <a:spcBef>
                <a:spcPct val="0"/>
              </a:spcBef>
              <a:spcAft>
                <a:spcPct val="0"/>
              </a:spcAft>
              <a:buClr>
                <a:srgbClr val="92D050"/>
              </a:buClr>
              <a:buNone/>
            </a:pPr>
            <a:r>
              <a:rPr lang="en-US" altLang="zh-CN" b="1" dirty="0" smtClean="0">
                <a:latin typeface="Arial" panose="020B0604020202020204" pitchFamily="34" charset="0"/>
                <a:ea typeface="宋体" panose="02010600030101010101" pitchFamily="2" charset="-122"/>
              </a:rPr>
              <a:t>3.3.3 </a:t>
            </a:r>
            <a:r>
              <a:rPr lang="zh-CN" altLang="en-US" b="1" dirty="0" smtClean="0">
                <a:latin typeface="Arial" panose="020B0604020202020204" pitchFamily="34" charset="0"/>
                <a:ea typeface="宋体" panose="02010600030101010101" pitchFamily="2" charset="-122"/>
              </a:rPr>
              <a:t>集成电路</a:t>
            </a:r>
            <a:r>
              <a:rPr lang="zh-CN" altLang="en-US" b="1" dirty="0">
                <a:latin typeface="Arial" panose="020B0604020202020204" pitchFamily="34" charset="0"/>
                <a:ea typeface="宋体" panose="02010600030101010101" pitchFamily="2" charset="-122"/>
              </a:rPr>
              <a:t>和</a:t>
            </a:r>
            <a:r>
              <a:rPr lang="zh-CN" altLang="en-US" b="1" dirty="0" smtClean="0">
                <a:latin typeface="Arial" panose="020B0604020202020204" pitchFamily="34" charset="0"/>
                <a:ea typeface="宋体" panose="02010600030101010101" pitchFamily="2" charset="-122"/>
              </a:rPr>
              <a:t>多道程序时代</a:t>
            </a:r>
            <a:r>
              <a:rPr lang="en-US" altLang="zh-CN" b="1" dirty="0" smtClean="0">
                <a:latin typeface="Arial" panose="020B0604020202020204" pitchFamily="34" charset="0"/>
                <a:ea typeface="宋体" panose="02010600030101010101" pitchFamily="2" charset="-122"/>
              </a:rPr>
              <a:t>(</a:t>
            </a:r>
            <a:r>
              <a:rPr lang="en-US" altLang="zh-CN" b="1" dirty="0">
                <a:latin typeface="Arial" panose="020B0604020202020204" pitchFamily="34" charset="0"/>
                <a:ea typeface="宋体" panose="02010600030101010101" pitchFamily="2" charset="-122"/>
              </a:rPr>
              <a:t>1965~1980)</a:t>
            </a:r>
            <a:endParaRPr lang="en-US" altLang="zh-CN" b="1" dirty="0">
              <a:latin typeface="Arial" panose="020B0604020202020204" pitchFamily="34" charset="0"/>
              <a:ea typeface="宋体" panose="02010600030101010101" pitchFamily="2" charset="-122"/>
            </a:endParaRPr>
          </a:p>
          <a:p>
            <a:pPr marL="457200" lvl="1" indent="0" fontAlgn="base">
              <a:spcBef>
                <a:spcPct val="0"/>
              </a:spcBef>
              <a:spcAft>
                <a:spcPct val="0"/>
              </a:spcAft>
              <a:buClr>
                <a:srgbClr val="92D050"/>
              </a:buClr>
              <a:buNone/>
            </a:pPr>
            <a:r>
              <a:rPr lang="en-US" altLang="zh-CN" b="1" dirty="0" smtClean="0">
                <a:latin typeface="Arial" panose="020B0604020202020204" pitchFamily="34" charset="0"/>
                <a:ea typeface="宋体" panose="02010600030101010101" pitchFamily="2" charset="-122"/>
              </a:rPr>
              <a:t>3.3.4 </a:t>
            </a:r>
            <a:r>
              <a:rPr lang="zh-CN" altLang="en-US" b="1" dirty="0" smtClean="0">
                <a:latin typeface="Arial" panose="020B0604020202020204" pitchFamily="34" charset="0"/>
                <a:ea typeface="宋体" panose="02010600030101010101" pitchFamily="2" charset="-122"/>
              </a:rPr>
              <a:t>个人计算机时代</a:t>
            </a:r>
            <a:r>
              <a:rPr lang="en-US" altLang="zh-CN" b="1" dirty="0">
                <a:latin typeface="Arial" panose="020B0604020202020204" pitchFamily="34" charset="0"/>
                <a:ea typeface="宋体" panose="02010600030101010101" pitchFamily="2" charset="-122"/>
              </a:rPr>
              <a:t>(1980~</a:t>
            </a:r>
            <a:r>
              <a:rPr lang="zh-CN" altLang="en-US" b="1" dirty="0">
                <a:latin typeface="Arial" panose="020B0604020202020204" pitchFamily="34" charset="0"/>
                <a:ea typeface="宋体" panose="02010600030101010101" pitchFamily="2" charset="-122"/>
              </a:rPr>
              <a:t>至今</a:t>
            </a:r>
            <a:r>
              <a:rPr lang="en-US" altLang="zh-CN" b="1" dirty="0">
                <a:latin typeface="Arial" panose="020B0604020202020204" pitchFamily="34" charset="0"/>
                <a:ea typeface="宋体" panose="02010600030101010101" pitchFamily="2" charset="-122"/>
              </a:rPr>
              <a:t>)</a:t>
            </a:r>
            <a:endParaRPr lang="en-US" altLang="zh-CN" b="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3047" y="44624"/>
            <a:ext cx="6408712" cy="936104"/>
          </a:xfrm>
        </p:spPr>
        <p:txBody>
          <a:bodyPr>
            <a:noAutofit/>
          </a:bodyPr>
          <a:lstStyle/>
          <a:p>
            <a:pPr lvl="1" algn="ctr" rtl="0">
              <a:spcBef>
                <a:spcPct val="0"/>
              </a:spcBef>
            </a:pPr>
            <a:r>
              <a:rPr lang="en-US" altLang="zh-CN" sz="3200" b="1" dirty="0" smtClean="0">
                <a:solidFill>
                  <a:schemeClr val="bg1"/>
                </a:solidFill>
                <a:latin typeface="Arial" panose="020B0604020202020204" pitchFamily="34" charset="0"/>
                <a:ea typeface="宋体" panose="02010600030101010101" pitchFamily="2" charset="-122"/>
              </a:rPr>
              <a:t>3.3.1 </a:t>
            </a:r>
            <a:r>
              <a:rPr lang="zh-CN" altLang="en-US" sz="3200" b="1" dirty="0" smtClean="0">
                <a:solidFill>
                  <a:schemeClr val="bg1"/>
                </a:solidFill>
                <a:latin typeface="微软雅黑" panose="020B0503020204020204" pitchFamily="34" charset="-122"/>
                <a:ea typeface="微软雅黑" panose="020B0503020204020204" pitchFamily="34" charset="-122"/>
              </a:rPr>
              <a:t>真空管和插件板时代</a:t>
            </a:r>
            <a:r>
              <a:rPr lang="en-US" altLang="zh-CN" sz="3200" b="1" dirty="0" smtClean="0">
                <a:solidFill>
                  <a:schemeClr val="bg1"/>
                </a:solidFill>
                <a:latin typeface="Arial" panose="020B0604020202020204" pitchFamily="34" charset="0"/>
                <a:ea typeface="宋体" panose="02010600030101010101" pitchFamily="2" charset="-122"/>
              </a:rPr>
              <a:t>(1945~1955)</a:t>
            </a:r>
            <a:endParaRPr lang="zh-CN" altLang="en-US" sz="3200" b="1" dirty="0">
              <a:solidFill>
                <a:schemeClr val="bg1"/>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5496" y="1137208"/>
                <a:ext cx="4608512" cy="5604160"/>
              </a:xfrm>
            </p:spPr>
            <p:txBody>
              <a:bodyPr>
                <a:normAutofit fontScale="85000" lnSpcReduction="10000"/>
              </a:bodyPr>
              <a:lstStyle/>
              <a:p>
                <a:r>
                  <a:rPr lang="en-US" altLang="zh-CN" b="1" dirty="0" smtClean="0"/>
                  <a:t>ENIAC</a:t>
                </a:r>
                <a:r>
                  <a:rPr lang="zh-CN" altLang="en-US" dirty="0" smtClean="0"/>
                  <a:t>是</a:t>
                </a:r>
                <a:r>
                  <a:rPr lang="zh-CN" altLang="en-US" dirty="0"/>
                  <a:t>世界上第一台电子多用途计算机</a:t>
                </a:r>
                <a:r>
                  <a:rPr lang="zh-CN" altLang="en-US" dirty="0" smtClean="0"/>
                  <a:t>，</a:t>
                </a:r>
                <a:r>
                  <a:rPr lang="en-US" altLang="zh-CN" dirty="0"/>
                  <a:t>1946</a:t>
                </a:r>
                <a:r>
                  <a:rPr lang="zh-CN" altLang="en-US" dirty="0"/>
                  <a:t>年</a:t>
                </a:r>
                <a:r>
                  <a:rPr lang="en-US" altLang="zh-CN" dirty="0"/>
                  <a:t>2</a:t>
                </a:r>
                <a:r>
                  <a:rPr lang="zh-CN" altLang="en-US" dirty="0"/>
                  <a:t>月</a:t>
                </a:r>
                <a:r>
                  <a:rPr lang="en-US" altLang="zh-CN" dirty="0"/>
                  <a:t>14</a:t>
                </a:r>
                <a:r>
                  <a:rPr lang="zh-CN" altLang="en-US" dirty="0"/>
                  <a:t>日</a:t>
                </a:r>
                <a:r>
                  <a:rPr lang="zh-CN" altLang="en-US" dirty="0" smtClean="0"/>
                  <a:t>诞生于美国宾夕法尼亚大学</a:t>
                </a:r>
                <a:endParaRPr lang="en-US" altLang="zh-CN" dirty="0"/>
              </a:p>
              <a:p>
                <a:r>
                  <a:rPr lang="zh-CN" altLang="en-US" dirty="0" smtClean="0"/>
                  <a:t>长</a:t>
                </a:r>
                <a:r>
                  <a:rPr lang="en-US" altLang="zh-CN" dirty="0"/>
                  <a:t>30.48m</a:t>
                </a:r>
                <a:r>
                  <a:rPr lang="zh-CN" altLang="en-US" dirty="0"/>
                  <a:t>，宽</a:t>
                </a:r>
                <a:r>
                  <a:rPr lang="en-US" altLang="zh-CN" dirty="0"/>
                  <a:t>6m</a:t>
                </a:r>
                <a:r>
                  <a:rPr lang="zh-CN" altLang="en-US" dirty="0"/>
                  <a:t>，高</a:t>
                </a:r>
                <a:r>
                  <a:rPr lang="en-US" altLang="zh-CN" dirty="0"/>
                  <a:t>2.4m</a:t>
                </a:r>
                <a:r>
                  <a:rPr lang="zh-CN" altLang="en-US" dirty="0"/>
                  <a:t>，占地面积约</a:t>
                </a:r>
                <a:r>
                  <a:rPr lang="en-US" altLang="zh-CN" dirty="0"/>
                  <a:t>167</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a:rPr>
                          <m:t>m</m:t>
                        </m:r>
                      </m:e>
                      <m:sup>
                        <m:r>
                          <a:rPr lang="en-US" altLang="zh-CN" i="1">
                            <a:latin typeface="Cambria Math"/>
                          </a:rPr>
                          <m:t>2</m:t>
                        </m:r>
                      </m:sup>
                    </m:sSup>
                  </m:oMath>
                </a14:m>
                <a:r>
                  <a:rPr lang="zh-CN" altLang="en-US" dirty="0"/>
                  <a:t>，</a:t>
                </a:r>
                <a:r>
                  <a:rPr lang="en-US" altLang="zh-CN" dirty="0"/>
                  <a:t>30</a:t>
                </a:r>
                <a:r>
                  <a:rPr lang="zh-CN" altLang="en-US" dirty="0"/>
                  <a:t>个操作台，重达</a:t>
                </a:r>
                <a:r>
                  <a:rPr lang="en-US" altLang="zh-CN" dirty="0"/>
                  <a:t>27t</a:t>
                </a:r>
                <a:r>
                  <a:rPr lang="zh-CN" altLang="en-US" dirty="0"/>
                  <a:t>，耗电量</a:t>
                </a:r>
                <a:r>
                  <a:rPr lang="en-US" altLang="zh-CN" dirty="0" smtClean="0"/>
                  <a:t>150 kw</a:t>
                </a:r>
                <a:r>
                  <a:rPr lang="zh-CN" altLang="en-US" dirty="0" smtClean="0"/>
                  <a:t>，</a:t>
                </a:r>
                <a:r>
                  <a:rPr lang="zh-CN" altLang="en-US" dirty="0"/>
                  <a:t>造价</a:t>
                </a:r>
                <a:r>
                  <a:rPr lang="en-US" altLang="zh-CN" dirty="0"/>
                  <a:t>48</a:t>
                </a:r>
                <a:r>
                  <a:rPr lang="zh-CN" altLang="en-US" dirty="0"/>
                  <a:t>万</a:t>
                </a:r>
                <a:r>
                  <a:rPr lang="zh-CN" altLang="en-US" dirty="0" smtClean="0"/>
                  <a:t>美元</a:t>
                </a:r>
                <a:endParaRPr lang="en-US" altLang="zh-CN" dirty="0"/>
              </a:p>
              <a:p>
                <a:r>
                  <a:rPr lang="zh-CN" altLang="en-US" dirty="0" smtClean="0"/>
                  <a:t>每秒</a:t>
                </a:r>
                <a:r>
                  <a:rPr lang="zh-CN" altLang="en-US" dirty="0"/>
                  <a:t>执行</a:t>
                </a:r>
                <a:r>
                  <a:rPr lang="en-US" altLang="zh-CN" dirty="0"/>
                  <a:t>5000</a:t>
                </a:r>
                <a:r>
                  <a:rPr lang="zh-CN" altLang="en-US" dirty="0"/>
                  <a:t>次加法或</a:t>
                </a:r>
                <a:r>
                  <a:rPr lang="en-US" altLang="zh-CN" dirty="0"/>
                  <a:t>400</a:t>
                </a:r>
                <a:r>
                  <a:rPr lang="zh-CN" altLang="en-US" dirty="0"/>
                  <a:t>次乘法</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1840" y="1137285"/>
                <a:ext cx="7640320" cy="5603875"/>
              </a:xfrm>
              <a:blipFill rotWithShape="1">
                <a:blip r:embed="rId1"/>
                <a:stretch>
                  <a:fillRect l="-1058" r="-463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27384"/>
            <a:ext cx="5904656" cy="1124744"/>
          </a:xfrm>
        </p:spPr>
        <p:txBody>
          <a:bodyPr>
            <a:normAutofit/>
          </a:bodyPr>
          <a:lstStyle/>
          <a:p>
            <a:r>
              <a:rPr lang="en-US" altLang="zh-CN" dirty="0">
                <a:latin typeface="Arial" panose="020B0604020202020204" pitchFamily="34" charset="0"/>
                <a:ea typeface="宋体" panose="02010600030101010101" pitchFamily="2" charset="-122"/>
              </a:rPr>
              <a:t>3.3.1 </a:t>
            </a:r>
            <a:r>
              <a:rPr lang="zh-CN" altLang="en-US" dirty="0"/>
              <a:t>真空管和插件板时代</a:t>
            </a:r>
            <a:r>
              <a:rPr lang="en-US" altLang="zh-CN" dirty="0">
                <a:latin typeface="Arial" panose="020B0604020202020204" pitchFamily="34" charset="0"/>
                <a:ea typeface="宋体" panose="02010600030101010101" pitchFamily="2" charset="-122"/>
              </a:rPr>
              <a:t>(1945~1955)</a:t>
            </a:r>
            <a:endParaRPr lang="zh-CN" altLang="en-US" dirty="0"/>
          </a:p>
        </p:txBody>
      </p:sp>
      <p:sp>
        <p:nvSpPr>
          <p:cNvPr id="3" name="内容占位符 2"/>
          <p:cNvSpPr>
            <a:spLocks noGrp="1"/>
          </p:cNvSpPr>
          <p:nvPr>
            <p:ph idx="1"/>
          </p:nvPr>
        </p:nvSpPr>
        <p:spPr>
          <a:xfrm>
            <a:off x="323528" y="1052736"/>
            <a:ext cx="4896544" cy="5616624"/>
          </a:xfrm>
        </p:spPr>
        <p:txBody>
          <a:bodyPr>
            <a:normAutofit/>
          </a:bodyPr>
          <a:lstStyle/>
          <a:p>
            <a:r>
              <a:rPr lang="zh-CN" altLang="en-US" sz="2400" dirty="0"/>
              <a:t>工作方式</a:t>
            </a:r>
            <a:endParaRPr lang="zh-CN" altLang="en-US" sz="2400" dirty="0"/>
          </a:p>
          <a:p>
            <a:pPr lvl="1"/>
            <a:r>
              <a:rPr lang="zh-CN" altLang="en-US" sz="2000" dirty="0">
                <a:latin typeface="+mn-ea"/>
                <a:ea typeface="+mn-ea"/>
              </a:rPr>
              <a:t>用户</a:t>
            </a:r>
            <a:r>
              <a:rPr lang="zh-CN" altLang="en-US" sz="2000" dirty="0" smtClean="0">
                <a:latin typeface="+mn-ea"/>
                <a:ea typeface="+mn-ea"/>
              </a:rPr>
              <a:t>：既是</a:t>
            </a:r>
            <a:r>
              <a:rPr lang="zh-CN" altLang="en-US" sz="2000" dirty="0">
                <a:latin typeface="+mn-ea"/>
                <a:ea typeface="+mn-ea"/>
              </a:rPr>
              <a:t>程序员，又是</a:t>
            </a:r>
            <a:r>
              <a:rPr lang="zh-CN" altLang="en-US" sz="2000" dirty="0" smtClean="0">
                <a:latin typeface="+mn-ea"/>
                <a:ea typeface="+mn-ea"/>
              </a:rPr>
              <a:t>操作员</a:t>
            </a:r>
            <a:endParaRPr lang="en-US" altLang="zh-CN" sz="2000" dirty="0" smtClean="0">
              <a:latin typeface="+mn-ea"/>
              <a:ea typeface="+mn-ea"/>
            </a:endParaRPr>
          </a:p>
          <a:p>
            <a:pPr lvl="1"/>
            <a:r>
              <a:rPr lang="zh-CN" altLang="en-US" sz="2000" dirty="0" smtClean="0">
                <a:latin typeface="+mn-ea"/>
                <a:ea typeface="+mn-ea"/>
              </a:rPr>
              <a:t>编程语言：机器语言</a:t>
            </a:r>
            <a:endParaRPr lang="zh-CN" altLang="en-US" sz="2000" dirty="0">
              <a:latin typeface="+mn-ea"/>
              <a:ea typeface="+mn-ea"/>
            </a:endParaRPr>
          </a:p>
          <a:p>
            <a:pPr lvl="1"/>
            <a:r>
              <a:rPr lang="zh-CN" altLang="en-US" sz="2000" dirty="0">
                <a:latin typeface="+mn-ea"/>
                <a:ea typeface="+mn-ea"/>
              </a:rPr>
              <a:t>输入输出：纸带或</a:t>
            </a:r>
            <a:r>
              <a:rPr lang="zh-CN" altLang="en-US" sz="2000" dirty="0" smtClean="0">
                <a:latin typeface="+mn-ea"/>
                <a:ea typeface="+mn-ea"/>
              </a:rPr>
              <a:t>卡片</a:t>
            </a:r>
            <a:endParaRPr lang="zh-CN" altLang="en-US" sz="2000" dirty="0">
              <a:latin typeface="+mn-ea"/>
              <a:ea typeface="+mn-ea"/>
            </a:endParaRPr>
          </a:p>
          <a:p>
            <a:r>
              <a:rPr lang="zh-CN" altLang="en-US" sz="2400" dirty="0" smtClean="0"/>
              <a:t>工作</a:t>
            </a:r>
            <a:r>
              <a:rPr lang="zh-CN" altLang="en-US" sz="2400" dirty="0"/>
              <a:t>特点</a:t>
            </a:r>
            <a:endParaRPr lang="zh-CN" altLang="en-US" sz="2400" dirty="0"/>
          </a:p>
          <a:p>
            <a:pPr lvl="1"/>
            <a:r>
              <a:rPr lang="zh-CN" altLang="en-US" sz="2000" dirty="0">
                <a:latin typeface="+mn-ea"/>
                <a:ea typeface="+mn-ea"/>
              </a:rPr>
              <a:t>用户独占全</a:t>
            </a:r>
            <a:r>
              <a:rPr lang="zh-CN" altLang="en-US" sz="2000" dirty="0" smtClean="0">
                <a:latin typeface="+mn-ea"/>
                <a:ea typeface="+mn-ea"/>
              </a:rPr>
              <a:t>机</a:t>
            </a:r>
            <a:endParaRPr lang="zh-CN" altLang="en-US" sz="2000" dirty="0">
              <a:latin typeface="+mn-ea"/>
              <a:ea typeface="+mn-ea"/>
            </a:endParaRPr>
          </a:p>
          <a:p>
            <a:pPr lvl="1"/>
            <a:r>
              <a:rPr lang="en-US" altLang="zh-CN" sz="2000" dirty="0" smtClean="0">
                <a:latin typeface="+mn-ea"/>
                <a:ea typeface="+mn-ea"/>
              </a:rPr>
              <a:t>CPU</a:t>
            </a:r>
            <a:r>
              <a:rPr lang="zh-CN" altLang="en-US" sz="2000" dirty="0" smtClean="0">
                <a:latin typeface="+mn-ea"/>
                <a:ea typeface="+mn-ea"/>
              </a:rPr>
              <a:t>等待用户</a:t>
            </a:r>
            <a:endParaRPr lang="en-US" altLang="zh-CN" sz="2000" dirty="0" smtClean="0">
              <a:latin typeface="+mn-ea"/>
              <a:ea typeface="+mn-ea"/>
            </a:endParaRPr>
          </a:p>
          <a:p>
            <a:r>
              <a:rPr lang="zh-CN" altLang="en-US" sz="2400" dirty="0"/>
              <a:t>提高</a:t>
            </a:r>
            <a:r>
              <a:rPr lang="zh-CN" altLang="en-US" sz="2400" dirty="0" smtClean="0"/>
              <a:t>效率</a:t>
            </a:r>
            <a:endParaRPr lang="zh-CN" altLang="en-US" sz="2400" dirty="0"/>
          </a:p>
          <a:p>
            <a:pPr lvl="1"/>
            <a:r>
              <a:rPr lang="zh-CN" altLang="en-US" sz="2000" dirty="0">
                <a:latin typeface="+mn-ea"/>
                <a:ea typeface="+mn-ea"/>
              </a:rPr>
              <a:t>专门的</a:t>
            </a:r>
            <a:r>
              <a:rPr lang="zh-CN" altLang="en-US" sz="2000" dirty="0" smtClean="0">
                <a:latin typeface="+mn-ea"/>
                <a:ea typeface="+mn-ea"/>
              </a:rPr>
              <a:t>操作员</a:t>
            </a:r>
            <a:endParaRPr lang="en-US" altLang="zh-CN" sz="2000" dirty="0" smtClean="0">
              <a:latin typeface="+mn-ea"/>
              <a:ea typeface="+mn-ea"/>
            </a:endParaRPr>
          </a:p>
          <a:p>
            <a:pPr lvl="1"/>
            <a:r>
              <a:rPr lang="zh-CN" altLang="en-US" sz="2000" dirty="0" smtClean="0">
                <a:latin typeface="+mn-ea"/>
                <a:ea typeface="+mn-ea"/>
              </a:rPr>
              <a:t>批处理</a:t>
            </a:r>
            <a:endParaRPr lang="zh-CN" altLang="en-US" sz="2000" dirty="0">
              <a:latin typeface="+mn-ea"/>
              <a:ea typeface="+mn-ea"/>
            </a:endParaRPr>
          </a:p>
          <a:p>
            <a:endParaRPr lang="zh-CN" altLang="en-US" dirty="0">
              <a:latin typeface="+mn-ea"/>
              <a:ea typeface="+mn-ea"/>
            </a:endParaRPr>
          </a:p>
        </p:txBody>
      </p:sp>
      <p:grpSp>
        <p:nvGrpSpPr>
          <p:cNvPr id="4" name="组合 3"/>
          <p:cNvGrpSpPr/>
          <p:nvPr/>
        </p:nvGrpSpPr>
        <p:grpSpPr>
          <a:xfrm>
            <a:off x="4067944" y="3501008"/>
            <a:ext cx="4896544" cy="2613503"/>
            <a:chOff x="4355976" y="3933056"/>
            <a:chExt cx="4618404" cy="2457564"/>
          </a:xfrm>
        </p:grpSpPr>
        <p:pic>
          <p:nvPicPr>
            <p:cNvPr id="5" name="Picture 2051" descr="card-90co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5976" y="3933056"/>
              <a:ext cx="4618404" cy="200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953812" y="6021288"/>
              <a:ext cx="3422732" cy="369332"/>
            </a:xfrm>
            <a:prstGeom prst="rect">
              <a:avLst/>
            </a:prstGeom>
          </p:spPr>
          <p:txBody>
            <a:bodyPr wrap="none">
              <a:spAutoFit/>
            </a:bodyPr>
            <a:lstStyle/>
            <a:p>
              <a:r>
                <a:rPr lang="en-US" altLang="zh-CN" dirty="0"/>
                <a:t>20</a:t>
              </a:r>
              <a:r>
                <a:rPr lang="zh-CN" altLang="en-US" dirty="0"/>
                <a:t>世纪</a:t>
              </a:r>
              <a:r>
                <a:rPr lang="en-US" altLang="zh-CN" dirty="0"/>
                <a:t>50</a:t>
              </a:r>
              <a:r>
                <a:rPr lang="zh-CN" altLang="en-US" dirty="0"/>
                <a:t>年代初，出现穿孔卡片</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up)">
                                      <p:cBhvr>
                                        <p:cTn id="26" dur="500"/>
                                        <p:tgtEl>
                                          <p:spTgt spid="3">
                                            <p:txEl>
                                              <p:pRg st="4" end="4"/>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up)">
                                      <p:cBhvr>
                                        <p:cTn id="29" dur="500"/>
                                        <p:tgtEl>
                                          <p:spTgt spid="3">
                                            <p:txEl>
                                              <p:pRg st="5" end="5"/>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up)">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up)">
                                      <p:cBhvr>
                                        <p:cTn id="37" dur="500"/>
                                        <p:tgtEl>
                                          <p:spTgt spid="3">
                                            <p:txEl>
                                              <p:pRg st="7" end="7"/>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up)">
                                      <p:cBhvr>
                                        <p:cTn id="40" dur="500"/>
                                        <p:tgtEl>
                                          <p:spTgt spid="3">
                                            <p:txEl>
                                              <p:pRg st="8" end="8"/>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up)">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none" algn="tl"/>
        </a:blipFill>
        <a:ln w="12700" cap="flat" cmpd="sng" algn="ctr">
          <a:noFill/>
          <a:prstDash val="solid"/>
          <a:miter lim="800000"/>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800"/>
        </a:defPPr>
      </a:lstStyle>
      <a:style>
        <a:lnRef idx="1">
          <a:schemeClr val="accent1"/>
        </a:lnRef>
        <a:fillRef idx="0">
          <a:schemeClr val="accent1"/>
        </a:fillRef>
        <a:effectRef idx="0">
          <a:schemeClr val="accent1"/>
        </a:effectRef>
        <a:fontRef idx="minor">
          <a:schemeClr val="tx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7012</Words>
  <Application>WPS 演示</Application>
  <PresentationFormat>全屏显示(4:3)</PresentationFormat>
  <Paragraphs>724</Paragraphs>
  <Slides>52</Slides>
  <Notes>35</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5</vt:i4>
      </vt:variant>
      <vt:variant>
        <vt:lpstr>幻灯片标题</vt:lpstr>
      </vt:variant>
      <vt:variant>
        <vt:i4>52</vt:i4>
      </vt:variant>
    </vt:vector>
  </HeadingPairs>
  <TitlesOfParts>
    <vt:vector size="79" baseType="lpstr">
      <vt:lpstr>Arial</vt:lpstr>
      <vt:lpstr>宋体</vt:lpstr>
      <vt:lpstr>Wingdings</vt:lpstr>
      <vt:lpstr>Calibri</vt:lpstr>
      <vt:lpstr>黑体</vt:lpstr>
      <vt:lpstr>Arial Black</vt:lpstr>
      <vt:lpstr>微软雅黑</vt:lpstr>
      <vt:lpstr>Symbol</vt:lpstr>
      <vt:lpstr>楷体_GB2312</vt:lpstr>
      <vt:lpstr>Arial</vt:lpstr>
      <vt:lpstr>Arial Unicode MS</vt:lpstr>
      <vt:lpstr>Times New Roman</vt:lpstr>
      <vt:lpstr>Verdana</vt:lpstr>
      <vt:lpstr>Arial Rounded MT Bold</vt:lpstr>
      <vt:lpstr>Courier New</vt:lpstr>
      <vt:lpstr>Univers</vt:lpstr>
      <vt:lpstr>方正舒体</vt:lpstr>
      <vt:lpstr>新宋体</vt:lpstr>
      <vt:lpstr>Microsoft Himalaya</vt:lpstr>
      <vt:lpstr>Calibri</vt:lpstr>
      <vt:lpstr>Office 主题</vt:lpstr>
      <vt:lpstr>自定义设计方案</vt:lpstr>
      <vt:lpstr>Visio.Drawing.11</vt:lpstr>
      <vt:lpstr>Visio.Drawing.11</vt:lpstr>
      <vt:lpstr>MSPhotoEd.3</vt:lpstr>
      <vt:lpstr>MSPhotoEd.3</vt:lpstr>
      <vt:lpstr>Visio.Drawing.11</vt:lpstr>
      <vt:lpstr>PowerPoint 演示文稿</vt:lpstr>
      <vt:lpstr>3.1 操作系统的概念</vt:lpstr>
      <vt:lpstr>3.1 操作系统的概念</vt:lpstr>
      <vt:lpstr>3.1 操作系统的概念</vt:lpstr>
      <vt:lpstr>3.2 操作系统的作用</vt:lpstr>
      <vt:lpstr>3.2 操作系统的作用</vt:lpstr>
      <vt:lpstr>3.3　操作系统的发展历史</vt:lpstr>
      <vt:lpstr>3.3.1 真空管和插件板时代(1945~1955)</vt:lpstr>
      <vt:lpstr>3.3.1 真空管和插件板时代(1945~1955)</vt:lpstr>
      <vt:lpstr>3.3.2 晶体管和批处理系统时代(1955~1965)</vt:lpstr>
      <vt:lpstr>3.3.3 集成电路和多道程序时代(1965~1980)</vt:lpstr>
      <vt:lpstr>3.3.3 集成电路和多道程序时代(1965~1980)</vt:lpstr>
      <vt:lpstr>3.3.3 集成电路和多道程序时代(1965~1980)</vt:lpstr>
      <vt:lpstr>3.3.3 集成电路和多道程序时代(1965~1980)</vt:lpstr>
      <vt:lpstr>3.3.3 集成电路和多道程序时代(1965~1980)</vt:lpstr>
      <vt:lpstr>3.3.3 集成电路和多道程序时代(1965~1980)</vt:lpstr>
      <vt:lpstr>3.3.3 集成电路和多道程序时代(1965~1980)</vt:lpstr>
      <vt:lpstr>3.3.3 集成电路和多道程序时代(1965~1980)</vt:lpstr>
      <vt:lpstr>3.3.3 集成电路和多道程序时代(1965~1980)</vt:lpstr>
      <vt:lpstr>3.3.4 个人计算机时代(1980~至今)</vt:lpstr>
      <vt:lpstr>3.3.4 个人计算机时代(1980~至今)</vt:lpstr>
      <vt:lpstr>3.3.4 个人计算机时代(1980~至今)</vt:lpstr>
      <vt:lpstr>3.3.4 个人计算机时代(1980~至今)</vt:lpstr>
      <vt:lpstr>3.3.4 个人计算机时代(1980~至今)</vt:lpstr>
      <vt:lpstr>3.3.4 个人计算机时代(1980~至今)</vt:lpstr>
      <vt:lpstr>3.3.5  IT定律（IT Laws）</vt:lpstr>
      <vt:lpstr>3.4 操作系统的基本特性</vt:lpstr>
      <vt:lpstr>3.5 常见操作系统</vt:lpstr>
      <vt:lpstr>3.5 常见操作系统</vt:lpstr>
      <vt:lpstr>3.5 常见操作系统</vt:lpstr>
      <vt:lpstr>3.5 常见操作系统</vt:lpstr>
      <vt:lpstr>3.6 操作系统的组件</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3.6.2 存储管理</vt:lpstr>
      <vt:lpstr>3.6.3 设备管理</vt:lpstr>
      <vt:lpstr>3.6.4 文件管理</vt:lpstr>
      <vt:lpstr>3.6.4 文件管理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XiaYe</dc:creator>
  <cp:lastModifiedBy>pro552</cp:lastModifiedBy>
  <cp:revision>682</cp:revision>
  <dcterms:created xsi:type="dcterms:W3CDTF">2015-12-05T05:58:00Z</dcterms:created>
  <dcterms:modified xsi:type="dcterms:W3CDTF">2017-06-21T08:35:37Z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